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sldIdLst>
    <p:sldId id="256" r:id="rId2"/>
    <p:sldId id="258" r:id="rId3"/>
    <p:sldId id="260" r:id="rId4"/>
    <p:sldId id="269" r:id="rId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80" d="100"/>
          <a:sy n="80" d="100"/>
        </p:scale>
        <p:origin x="112" y="-2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10"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 Davies (Ysgol Penrhyn New Broughton Primary)" userId="0204c177-9051-45bb-a716-488e52b1e999" providerId="ADAL" clId="{3226171F-1E3E-44A0-A0A2-9F62AB2AAAE4}"/>
    <pc:docChg chg="custSel modSld">
      <pc:chgData name="B Davies (Ysgol Penrhyn New Broughton Primary)" userId="0204c177-9051-45bb-a716-488e52b1e999" providerId="ADAL" clId="{3226171F-1E3E-44A0-A0A2-9F62AB2AAAE4}" dt="2026-10-15T10:30:53.717" v="1229" actId="5793"/>
      <pc:docMkLst>
        <pc:docMk/>
      </pc:docMkLst>
      <pc:sldChg chg="modSp mod">
        <pc:chgData name="B Davies (Ysgol Penrhyn New Broughton Primary)" userId="0204c177-9051-45bb-a716-488e52b1e999" providerId="ADAL" clId="{3226171F-1E3E-44A0-A0A2-9F62AB2AAAE4}" dt="2026-10-15T10:23:36.600" v="1123" actId="20577"/>
        <pc:sldMkLst>
          <pc:docMk/>
          <pc:sldMk cId="2859440539" sldId="258"/>
        </pc:sldMkLst>
        <pc:spChg chg="mod">
          <ac:chgData name="B Davies (Ysgol Penrhyn New Broughton Primary)" userId="0204c177-9051-45bb-a716-488e52b1e999" providerId="ADAL" clId="{3226171F-1E3E-44A0-A0A2-9F62AB2AAAE4}" dt="2026-10-15T10:23:36.600" v="1123" actId="20577"/>
          <ac:spMkLst>
            <pc:docMk/>
            <pc:sldMk cId="2859440539" sldId="258"/>
            <ac:spMk id="3" creationId="{321F7242-D15C-4900-8891-69C080574E4E}"/>
          </ac:spMkLst>
        </pc:spChg>
      </pc:sldChg>
      <pc:sldChg chg="modSp mod">
        <pc:chgData name="B Davies (Ysgol Penrhyn New Broughton Primary)" userId="0204c177-9051-45bb-a716-488e52b1e999" providerId="ADAL" clId="{3226171F-1E3E-44A0-A0A2-9F62AB2AAAE4}" dt="2026-10-15T10:29:02.272" v="1171" actId="5793"/>
        <pc:sldMkLst>
          <pc:docMk/>
          <pc:sldMk cId="2441027673" sldId="260"/>
        </pc:sldMkLst>
        <pc:spChg chg="mod">
          <ac:chgData name="B Davies (Ysgol Penrhyn New Broughton Primary)" userId="0204c177-9051-45bb-a716-488e52b1e999" providerId="ADAL" clId="{3226171F-1E3E-44A0-A0A2-9F62AB2AAAE4}" dt="2026-10-15T10:24:08.224" v="1127" actId="6549"/>
          <ac:spMkLst>
            <pc:docMk/>
            <pc:sldMk cId="2441027673" sldId="260"/>
            <ac:spMk id="2" creationId="{235EE7B7-54C4-4835-84D9-F9509BCC66E5}"/>
          </ac:spMkLst>
        </pc:spChg>
        <pc:spChg chg="mod">
          <ac:chgData name="B Davies (Ysgol Penrhyn New Broughton Primary)" userId="0204c177-9051-45bb-a716-488e52b1e999" providerId="ADAL" clId="{3226171F-1E3E-44A0-A0A2-9F62AB2AAAE4}" dt="2026-10-15T10:29:02.272" v="1171" actId="5793"/>
          <ac:spMkLst>
            <pc:docMk/>
            <pc:sldMk cId="2441027673" sldId="260"/>
            <ac:spMk id="4" creationId="{E660491E-CE50-4D37-8A6E-E4092391C412}"/>
          </ac:spMkLst>
        </pc:spChg>
      </pc:sldChg>
      <pc:sldChg chg="modSp mod">
        <pc:chgData name="B Davies (Ysgol Penrhyn New Broughton Primary)" userId="0204c177-9051-45bb-a716-488e52b1e999" providerId="ADAL" clId="{3226171F-1E3E-44A0-A0A2-9F62AB2AAAE4}" dt="2026-10-15T10:30:53.717" v="1229" actId="5793"/>
        <pc:sldMkLst>
          <pc:docMk/>
          <pc:sldMk cId="929287810" sldId="269"/>
        </pc:sldMkLst>
        <pc:spChg chg="mod">
          <ac:chgData name="B Davies (Ysgol Penrhyn New Broughton Primary)" userId="0204c177-9051-45bb-a716-488e52b1e999" providerId="ADAL" clId="{3226171F-1E3E-44A0-A0A2-9F62AB2AAAE4}" dt="2026-10-15T10:30:53.717" v="1229" actId="5793"/>
          <ac:spMkLst>
            <pc:docMk/>
            <pc:sldMk cId="929287810" sldId="269"/>
            <ac:spMk id="4" creationId="{0EC96465-C1CC-44F4-9761-EF4655D68FD3}"/>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03504" y="770467"/>
            <a:ext cx="10782300" cy="3352800"/>
          </a:xfrm>
        </p:spPr>
        <p:txBody>
          <a:bodyPr anchor="b">
            <a:noAutofit/>
          </a:bodyPr>
          <a:lstStyle>
            <a:lvl1pPr algn="l">
              <a:lnSpc>
                <a:spcPct val="80000"/>
              </a:lnSpc>
              <a:defRPr sz="8800" spc="-120" baseline="0">
                <a:solidFill>
                  <a:schemeClr val="tx1"/>
                </a:solidFill>
              </a:defRPr>
            </a:lvl1pPr>
          </a:lstStyle>
          <a:p>
            <a:r>
              <a:rPr lang="en-US"/>
              <a:t>Click to edit Master title style</a:t>
            </a:r>
          </a:p>
        </p:txBody>
      </p:sp>
      <p:sp>
        <p:nvSpPr>
          <p:cNvPr id="3" name="Subtitle 2"/>
          <p:cNvSpPr>
            <a:spLocks noGrp="1"/>
          </p:cNvSpPr>
          <p:nvPr>
            <p:ph type="subTitle" idx="1"/>
          </p:nvPr>
        </p:nvSpPr>
        <p:spPr>
          <a:xfrm>
            <a:off x="667512" y="4206876"/>
            <a:ext cx="9228201" cy="1645920"/>
          </a:xfrm>
        </p:spPr>
        <p:txBody>
          <a:bodyPr>
            <a:normAutofit/>
          </a:bodyPr>
          <a:lstStyle>
            <a:lvl1pPr marL="0" indent="0" algn="l">
              <a:buNone/>
              <a:defRPr sz="32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7" name="Date Placeholder 6"/>
          <p:cNvSpPr>
            <a:spLocks noGrp="1"/>
          </p:cNvSpPr>
          <p:nvPr>
            <p:ph type="dt" sz="half" idx="10"/>
          </p:nvPr>
        </p:nvSpPr>
        <p:spPr/>
        <p:txBody>
          <a:bodyPr/>
          <a:lstStyle/>
          <a:p>
            <a:fld id="{846CE7D5-CF57-46EF-B807-FDD0502418D4}" type="datetimeFigureOut">
              <a:rPr lang="en-US" smtClean="0"/>
              <a:t>10/15/2026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4662444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10/15/2026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6823603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3504" y="767419"/>
            <a:ext cx="10780776" cy="3355848"/>
          </a:xfrm>
        </p:spPr>
        <p:txBody>
          <a:bodyPr anchor="b">
            <a:normAutofit/>
          </a:bodyPr>
          <a:lstStyle>
            <a:lvl1pPr>
              <a:lnSpc>
                <a:spcPct val="80000"/>
              </a:lnSpc>
              <a:defRPr sz="8800" b="0" baseline="0">
                <a:solidFill>
                  <a:schemeClr val="tx1"/>
                </a:solidFill>
              </a:defRPr>
            </a:lvl1pPr>
          </a:lstStyle>
          <a:p>
            <a:r>
              <a:rPr lang="en-US"/>
              <a:t>Click to edit Master title style</a:t>
            </a:r>
          </a:p>
        </p:txBody>
      </p:sp>
      <p:sp>
        <p:nvSpPr>
          <p:cNvPr id="3" name="Text Placeholder 2"/>
          <p:cNvSpPr>
            <a:spLocks noGrp="1"/>
          </p:cNvSpPr>
          <p:nvPr>
            <p:ph type="body" idx="1"/>
          </p:nvPr>
        </p:nvSpPr>
        <p:spPr>
          <a:xfrm>
            <a:off x="667512" y="4204209"/>
            <a:ext cx="9226296" cy="1645920"/>
          </a:xfrm>
        </p:spPr>
        <p:txBody>
          <a:bodyPr anchor="t">
            <a:normAutofit/>
          </a:bodyPr>
          <a:lstStyle>
            <a:lvl1pPr marL="0" indent="0">
              <a:buNone/>
              <a:defRPr sz="32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10/15/2026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1751485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76656"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011330"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10/15/2026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8491141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676656" y="2040467"/>
            <a:ext cx="4663440" cy="723400"/>
          </a:xfrm>
        </p:spPr>
        <p:txBody>
          <a:bodyPr anchor="ctr">
            <a:normAutofit/>
          </a:bodyPr>
          <a:lstStyle>
            <a:lvl1pPr marL="0" indent="0">
              <a:buNone/>
              <a:defRPr sz="2200" b="0" cap="all" baseline="0">
                <a:solidFill>
                  <a:schemeClr val="accent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6656" y="2753084"/>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007608" y="2038435"/>
            <a:ext cx="4663440" cy="722376"/>
          </a:xfrm>
        </p:spPr>
        <p:txBody>
          <a:bodyPr anchor="ctr">
            <a:normAutofit/>
          </a:bodyPr>
          <a:lstStyle>
            <a:lvl1pPr marL="0" indent="0">
              <a:buNone/>
              <a:defRPr sz="2200" b="0" cap="all" baseline="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007608" y="2750990"/>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10/15/2026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40829017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10/15/2026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5796108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10/15/2026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9640971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7620000" y="0"/>
            <a:ext cx="457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8261404" y="542282"/>
            <a:ext cx="3383280" cy="1920240"/>
          </a:xfrm>
        </p:spPr>
        <p:txBody>
          <a:bodyPr anchor="b">
            <a:noAutofit/>
          </a:bodyPr>
          <a:lstStyle>
            <a:lvl1pPr>
              <a:lnSpc>
                <a:spcPct val="85000"/>
              </a:lnSpc>
              <a:defRPr sz="4000">
                <a:solidFill>
                  <a:srgbClr val="FFFFFF"/>
                </a:solidFill>
              </a:defRPr>
            </a:lvl1pPr>
          </a:lstStyle>
          <a:p>
            <a:r>
              <a:rPr lang="en-US"/>
              <a:t>Click to edit Master title style</a:t>
            </a:r>
          </a:p>
        </p:txBody>
      </p:sp>
      <p:sp>
        <p:nvSpPr>
          <p:cNvPr id="3" name="Content Placeholder 2"/>
          <p:cNvSpPr>
            <a:spLocks noGrp="1"/>
          </p:cNvSpPr>
          <p:nvPr>
            <p:ph idx="1"/>
          </p:nvPr>
        </p:nvSpPr>
        <p:spPr>
          <a:xfrm>
            <a:off x="762000" y="762000"/>
            <a:ext cx="6096000" cy="45720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275982" y="2511813"/>
            <a:ext cx="339852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10/15/2026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alpha val="20000"/>
                  </a:srgb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407393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49224" y="5418667"/>
            <a:ext cx="10780776" cy="613283"/>
          </a:xfrm>
        </p:spPr>
        <p:txBody>
          <a:bodyPr anchor="b">
            <a:normAutofit/>
          </a:bodyPr>
          <a:lstStyle>
            <a:lvl1pPr>
              <a:defRPr sz="3200" b="0">
                <a:solidFill>
                  <a:schemeClr val="tx1"/>
                </a:solidFill>
              </a:defRPr>
            </a:lvl1pPr>
          </a:lstStyle>
          <a:p>
            <a:r>
              <a:rPr lang="en-US"/>
              <a:t>Click to edit Master title style</a:t>
            </a:r>
          </a:p>
        </p:txBody>
      </p:sp>
      <p:sp>
        <p:nvSpPr>
          <p:cNvPr id="3" name="Picture Placeholder 2"/>
          <p:cNvSpPr>
            <a:spLocks noGrp="1" noChangeAspect="1"/>
          </p:cNvSpPr>
          <p:nvPr>
            <p:ph type="pic" idx="1"/>
          </p:nvPr>
        </p:nvSpPr>
        <p:spPr>
          <a:xfrm>
            <a:off x="0" y="0"/>
            <a:ext cx="12192000" cy="5330952"/>
          </a:xfrm>
          <a:solidFill>
            <a:schemeClr val="accent1">
              <a:lumMod val="20000"/>
              <a:lumOff val="80000"/>
            </a:schemeClr>
          </a:solidFill>
        </p:spPr>
        <p:txBody>
          <a:bodyPr anchor="t"/>
          <a:lstStyle>
            <a:lvl1pPr marL="0" indent="0" algn="ctr">
              <a:spcBef>
                <a:spcPts val="800"/>
              </a:spcBef>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76656" y="5909735"/>
            <a:ext cx="9229344" cy="533400"/>
          </a:xfrm>
        </p:spPr>
        <p:txBody>
          <a:bodyPr>
            <a:normAutofit/>
          </a:bodyPr>
          <a:lstStyle>
            <a:lvl1pPr marL="0" indent="0">
              <a:lnSpc>
                <a:spcPct val="90000"/>
              </a:lnSpc>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Date Placeholder 8"/>
          <p:cNvSpPr>
            <a:spLocks noGrp="1"/>
          </p:cNvSpPr>
          <p:nvPr>
            <p:ph type="dt" sz="half" idx="10"/>
          </p:nvPr>
        </p:nvSpPr>
        <p:spPr/>
        <p:txBody>
          <a:bodyPr/>
          <a:lstStyle/>
          <a:p>
            <a:fld id="{846CE7D5-CF57-46EF-B807-FDD0502418D4}" type="datetimeFigureOut">
              <a:rPr lang="en-US" smtClean="0"/>
              <a:t>10/15/2026</a:t>
            </a:fld>
            <a:endParaRPr lang="en-US"/>
          </a:p>
        </p:txBody>
      </p:sp>
      <p:sp>
        <p:nvSpPr>
          <p:cNvPr id="10" name="Footer Placeholder 9"/>
          <p:cNvSpPr>
            <a:spLocks noGrp="1"/>
          </p:cNvSpPr>
          <p:nvPr>
            <p:ph type="ftr" sz="quarter" idx="11"/>
          </p:nvPr>
        </p:nvSpPr>
        <p:spPr/>
        <p:txBody>
          <a:bodyPr/>
          <a:lstStyle/>
          <a:p>
            <a:endParaRPr lang="en-US"/>
          </a:p>
        </p:txBody>
      </p:sp>
      <p:sp>
        <p:nvSpPr>
          <p:cNvPr id="11" name="Slide Number Placeholder 10"/>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8632821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10/15/2026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1488558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43950" y="695325"/>
            <a:ext cx="2628900" cy="48006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771525" y="714375"/>
            <a:ext cx="7734300"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10/15/2026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3177672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57224" y="499533"/>
            <a:ext cx="10772775" cy="1658198"/>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76656" y="2011680"/>
            <a:ext cx="10753725" cy="376618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85800" y="6412447"/>
            <a:ext cx="4114800" cy="228600"/>
          </a:xfrm>
          <a:prstGeom prst="rect">
            <a:avLst/>
          </a:prstGeom>
        </p:spPr>
        <p:txBody>
          <a:bodyPr vert="horz" lIns="91440" tIns="45720" rIns="91440" bIns="45720" rtlCol="0" anchor="ctr"/>
          <a:lstStyle>
            <a:lvl1pPr algn="l">
              <a:defRPr sz="950">
                <a:solidFill>
                  <a:schemeClr val="tx1">
                    <a:alpha val="80000"/>
                  </a:schemeClr>
                </a:solidFill>
              </a:defRPr>
            </a:lvl1pPr>
          </a:lstStyle>
          <a:p>
            <a:fld id="{846CE7D5-CF57-46EF-B807-FDD0502418D4}" type="datetimeFigureOut">
              <a:rPr lang="en-US" smtClean="0"/>
              <a:t>10/15/2026</a:t>
            </a:fld>
            <a:endParaRPr lang="en-US"/>
          </a:p>
        </p:txBody>
      </p:sp>
      <p:sp>
        <p:nvSpPr>
          <p:cNvPr id="5" name="Footer Placeholder 4"/>
          <p:cNvSpPr>
            <a:spLocks noGrp="1"/>
          </p:cNvSpPr>
          <p:nvPr>
            <p:ph type="ftr" sz="quarter" idx="3"/>
          </p:nvPr>
        </p:nvSpPr>
        <p:spPr>
          <a:xfrm>
            <a:off x="685800" y="6554697"/>
            <a:ext cx="5029200" cy="228600"/>
          </a:xfrm>
          <a:prstGeom prst="rect">
            <a:avLst/>
          </a:prstGeom>
        </p:spPr>
        <p:txBody>
          <a:bodyPr vert="horz" lIns="91440" tIns="45720" rIns="91440" bIns="45720" rtlCol="0" anchor="ctr"/>
          <a:lstStyle>
            <a:lvl1pPr algn="l">
              <a:defRPr sz="950" cap="all" baseline="0">
                <a:solidFill>
                  <a:schemeClr val="tx1">
                    <a:alpha val="80000"/>
                  </a:schemeClr>
                </a:solidFill>
              </a:defRPr>
            </a:lvl1pPr>
          </a:lstStyle>
          <a:p>
            <a:endParaRPr lang="en-US"/>
          </a:p>
        </p:txBody>
      </p:sp>
      <p:sp>
        <p:nvSpPr>
          <p:cNvPr id="6" name="Slide Number Placeholder 5"/>
          <p:cNvSpPr>
            <a:spLocks noGrp="1"/>
          </p:cNvSpPr>
          <p:nvPr>
            <p:ph type="sldNum" sz="quarter" idx="4"/>
          </p:nvPr>
        </p:nvSpPr>
        <p:spPr>
          <a:xfrm>
            <a:off x="8763926" y="5876412"/>
            <a:ext cx="2926080" cy="1397039"/>
          </a:xfrm>
          <a:prstGeom prst="rect">
            <a:avLst/>
          </a:prstGeom>
        </p:spPr>
        <p:txBody>
          <a:bodyPr vert="horz" lIns="91440" tIns="45720" rIns="91440" bIns="45720" rtlCol="0" anchor="b"/>
          <a:lstStyle>
            <a:lvl1pPr algn="r">
              <a:defRPr sz="10300" b="0">
                <a:ln>
                  <a:noFill/>
                </a:ln>
                <a:solidFill>
                  <a:schemeClr val="tx1">
                    <a:alpha val="20000"/>
                  </a:schemeClr>
                </a:solidFill>
                <a:latin typeface="+mj-lt"/>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936692371"/>
      </p:ext>
    </p:extLst>
  </p:cSld>
  <p:clrMap bg1="dk1" tx1="lt1" bg2="dk2" tx2="lt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defTabSz="914400" rtl="0" eaLnBrk="1" latinLnBrk="0" hangingPunct="1">
        <a:lnSpc>
          <a:spcPct val="85000"/>
        </a:lnSpc>
        <a:spcBef>
          <a:spcPct val="0"/>
        </a:spcBef>
        <a:buNone/>
        <a:defRPr sz="5400" kern="1200" spc="-12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85000"/>
        </a:lnSpc>
        <a:spcBef>
          <a:spcPts val="1300"/>
        </a:spcBef>
        <a:buFont typeface="Arial" pitchFamily="34" charset="0"/>
        <a:buChar char=" "/>
        <a:defRPr sz="2400" kern="1200">
          <a:solidFill>
            <a:schemeClr val="accent1"/>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lumMod val="75000"/>
              <a:lumOff val="2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65000"/>
              <a:lumOff val="3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65000"/>
              <a:lumOff val="3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65000"/>
              <a:lumOff val="3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65000"/>
              <a:lumOff val="3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65000"/>
              <a:lumOff val="3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65000"/>
              <a:lumOff val="3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70987" y="3341642"/>
            <a:ext cx="6553198" cy="3327978"/>
          </a:xfrm>
          <a:ln w="38100">
            <a:solidFill>
              <a:schemeClr val="tx1"/>
            </a:solidFill>
          </a:ln>
        </p:spPr>
        <p:txBody>
          <a:bodyPr>
            <a:normAutofit/>
          </a:bodyPr>
          <a:lstStyle/>
          <a:p>
            <a:r>
              <a:rPr lang="en-US" sz="1800" u="sng">
                <a:latin typeface="Comic Sans MS" panose="030F0702030302020204" pitchFamily="66" charset="0"/>
              </a:rPr>
              <a:t>Our Vision</a:t>
            </a:r>
          </a:p>
          <a:p>
            <a:pPr algn="l"/>
            <a:r>
              <a:rPr lang="en-US" sz="1800">
                <a:latin typeface="Comic Sans MS" panose="030F0702030302020204" pitchFamily="66" charset="0"/>
              </a:rPr>
              <a:t>To create a safe, secure, happy and caring environment in which the children can grow and learn.</a:t>
            </a:r>
          </a:p>
          <a:p>
            <a:pPr algn="l"/>
            <a:r>
              <a:rPr lang="en-US" sz="1800">
                <a:latin typeface="Comic Sans MS" panose="030F0702030302020204" pitchFamily="66" charset="0"/>
              </a:rPr>
              <a:t>To </a:t>
            </a:r>
            <a:r>
              <a:rPr lang="en-US" sz="1800" err="1">
                <a:latin typeface="Comic Sans MS" panose="030F0702030302020204" pitchFamily="66" charset="0"/>
              </a:rPr>
              <a:t>recognise</a:t>
            </a:r>
            <a:r>
              <a:rPr lang="en-US" sz="1800">
                <a:latin typeface="Comic Sans MS" panose="030F0702030302020204" pitchFamily="66" charset="0"/>
              </a:rPr>
              <a:t> all children as individuals and motivate them to reach their full potential.</a:t>
            </a:r>
          </a:p>
          <a:p>
            <a:pPr algn="l"/>
            <a:r>
              <a:rPr lang="en-US" sz="1800">
                <a:latin typeface="Comic Sans MS" panose="030F0702030302020204" pitchFamily="66" charset="0"/>
              </a:rPr>
              <a:t>To work in partnership with families, Governors and local community, resulting in our children being confident, resilient and challenged to achieve their aspirations.</a:t>
            </a:r>
          </a:p>
          <a:p>
            <a:pPr algn="l"/>
            <a:r>
              <a:rPr lang="en-US" sz="1800">
                <a:latin typeface="Comic Sans MS" panose="030F0702030302020204" pitchFamily="66" charset="0"/>
              </a:rPr>
              <a:t>To provide our children with real life experiences and skills, equipping them with the confidence to face and overcome challenges to enjoy learning every day.</a:t>
            </a:r>
          </a:p>
          <a:p>
            <a:pPr algn="l"/>
            <a:endParaRPr lang="en-US"/>
          </a:p>
        </p:txBody>
      </p:sp>
      <p:pic>
        <p:nvPicPr>
          <p:cNvPr id="4" name="Picture 3">
            <a:extLst>
              <a:ext uri="{FF2B5EF4-FFF2-40B4-BE49-F238E27FC236}">
                <a16:creationId xmlns:a16="http://schemas.microsoft.com/office/drawing/2014/main" id="{8ECC3801-7C8E-4F9A-9CA7-AB810BDB30B5}"/>
              </a:ext>
            </a:extLst>
          </p:cNvPr>
          <p:cNvPicPr>
            <a:picLocks noChangeAspect="1"/>
          </p:cNvPicPr>
          <p:nvPr/>
        </p:nvPicPr>
        <p:blipFill>
          <a:blip r:embed="rId2"/>
          <a:stretch>
            <a:fillRect/>
          </a:stretch>
        </p:blipFill>
        <p:spPr>
          <a:xfrm>
            <a:off x="2230244" y="390293"/>
            <a:ext cx="7426712" cy="2614822"/>
          </a:xfrm>
          <a:prstGeom prst="rect">
            <a:avLst/>
          </a:prstGeom>
        </p:spPr>
      </p:pic>
      <p:sp>
        <p:nvSpPr>
          <p:cNvPr id="5" name="TextBox 4">
            <a:extLst>
              <a:ext uri="{FF2B5EF4-FFF2-40B4-BE49-F238E27FC236}">
                <a16:creationId xmlns:a16="http://schemas.microsoft.com/office/drawing/2014/main" id="{ED59AB16-F299-4610-AFFA-34D6BC592830}"/>
              </a:ext>
            </a:extLst>
          </p:cNvPr>
          <p:cNvSpPr txBox="1"/>
          <p:nvPr/>
        </p:nvSpPr>
        <p:spPr>
          <a:xfrm>
            <a:off x="170987" y="1712453"/>
            <a:ext cx="1914291" cy="1600438"/>
          </a:xfrm>
          <a:prstGeom prst="rect">
            <a:avLst/>
          </a:prstGeom>
          <a:noFill/>
          <a:ln w="25400">
            <a:solidFill>
              <a:schemeClr val="tx1"/>
            </a:solidFill>
          </a:ln>
        </p:spPr>
        <p:txBody>
          <a:bodyPr wrap="square" lIns="91440" tIns="45720" rIns="91440" bIns="45720" rtlCol="0" anchor="t">
            <a:spAutoFit/>
          </a:bodyPr>
          <a:lstStyle/>
          <a:p>
            <a:r>
              <a:rPr lang="en-GB" sz="1400">
                <a:latin typeface="Comic Sans MS"/>
              </a:rPr>
              <a:t>Ysgol Penrhyn celebrate and appreciate the Welsh language, culture and heritage during their time in school, </a:t>
            </a:r>
          </a:p>
        </p:txBody>
      </p:sp>
      <p:pic>
        <p:nvPicPr>
          <p:cNvPr id="6" name="Picture 5">
            <a:extLst>
              <a:ext uri="{FF2B5EF4-FFF2-40B4-BE49-F238E27FC236}">
                <a16:creationId xmlns:a16="http://schemas.microsoft.com/office/drawing/2014/main" id="{B89233C6-A190-4075-B30C-5A0EC338D12C}"/>
              </a:ext>
            </a:extLst>
          </p:cNvPr>
          <p:cNvPicPr>
            <a:picLocks noChangeAspect="1"/>
          </p:cNvPicPr>
          <p:nvPr/>
        </p:nvPicPr>
        <p:blipFill>
          <a:blip r:embed="rId3"/>
          <a:stretch>
            <a:fillRect/>
          </a:stretch>
        </p:blipFill>
        <p:spPr>
          <a:xfrm>
            <a:off x="170987" y="188380"/>
            <a:ext cx="1401336" cy="1401336"/>
          </a:xfrm>
          <a:prstGeom prst="rect">
            <a:avLst/>
          </a:prstGeom>
        </p:spPr>
      </p:pic>
      <p:sp>
        <p:nvSpPr>
          <p:cNvPr id="8" name="TextBox 7">
            <a:extLst>
              <a:ext uri="{FF2B5EF4-FFF2-40B4-BE49-F238E27FC236}">
                <a16:creationId xmlns:a16="http://schemas.microsoft.com/office/drawing/2014/main" id="{7E5A1A12-A5F5-4224-9BC4-162191C2EA15}"/>
              </a:ext>
            </a:extLst>
          </p:cNvPr>
          <p:cNvSpPr txBox="1"/>
          <p:nvPr/>
        </p:nvSpPr>
        <p:spPr>
          <a:xfrm>
            <a:off x="6947210" y="3341642"/>
            <a:ext cx="5073803" cy="3416320"/>
          </a:xfrm>
          <a:prstGeom prst="rect">
            <a:avLst/>
          </a:prstGeom>
          <a:noFill/>
          <a:ln w="38100">
            <a:solidFill>
              <a:schemeClr val="tx1"/>
            </a:solidFill>
          </a:ln>
        </p:spPr>
        <p:txBody>
          <a:bodyPr wrap="square" rtlCol="0">
            <a:spAutoFit/>
          </a:bodyPr>
          <a:lstStyle/>
          <a:p>
            <a:pPr algn="ctr"/>
            <a:r>
              <a:rPr lang="en-GB" u="sng">
                <a:latin typeface="Comic Sans MS" panose="030F0702030302020204" pitchFamily="66" charset="0"/>
              </a:rPr>
              <a:t>Values</a:t>
            </a:r>
          </a:p>
          <a:p>
            <a:pPr algn="ctr"/>
            <a:endParaRPr lang="en-GB"/>
          </a:p>
          <a:p>
            <a:pPr algn="ctr"/>
            <a:r>
              <a:rPr lang="en-GB" sz="1800">
                <a:effectLst/>
                <a:latin typeface="Comic Sans MS" panose="030F0702030302020204" pitchFamily="66" charset="0"/>
                <a:ea typeface="Calibri" panose="020F0502020204030204" pitchFamily="34" charset="0"/>
                <a:cs typeface="Times New Roman" panose="02020603050405020304" pitchFamily="18" charset="0"/>
              </a:rPr>
              <a:t>Be kind and caring</a:t>
            </a:r>
          </a:p>
          <a:p>
            <a:pPr algn="ctr"/>
            <a:endParaRPr lang="en-GB" sz="1800">
              <a:effectLst/>
              <a:latin typeface="Comic Sans MS" panose="030F0702030302020204" pitchFamily="66" charset="0"/>
              <a:ea typeface="Calibri" panose="020F0502020204030204" pitchFamily="34" charset="0"/>
              <a:cs typeface="Times New Roman" panose="02020603050405020304" pitchFamily="18" charset="0"/>
            </a:endParaRPr>
          </a:p>
          <a:p>
            <a:pPr algn="ctr"/>
            <a:r>
              <a:rPr lang="en-GB" sz="1800">
                <a:effectLst/>
                <a:latin typeface="Comic Sans MS" panose="030F0702030302020204" pitchFamily="66" charset="0"/>
                <a:ea typeface="Calibri" panose="020F0502020204030204" pitchFamily="34" charset="0"/>
                <a:cs typeface="Times New Roman" panose="02020603050405020304" pitchFamily="18" charset="0"/>
              </a:rPr>
              <a:t>Be happy and enthusiastic</a:t>
            </a:r>
          </a:p>
          <a:p>
            <a:pPr algn="ctr"/>
            <a:endParaRPr lang="en-GB">
              <a:latin typeface="Comic Sans MS" panose="030F0702030302020204" pitchFamily="66" charset="0"/>
              <a:ea typeface="Calibri" panose="020F0502020204030204" pitchFamily="34" charset="0"/>
              <a:cs typeface="Times New Roman" panose="02020603050405020304" pitchFamily="18" charset="0"/>
            </a:endParaRPr>
          </a:p>
          <a:p>
            <a:pPr algn="ctr"/>
            <a:r>
              <a:rPr lang="en-GB" sz="1800">
                <a:effectLst/>
                <a:latin typeface="Comic Sans MS" panose="030F0702030302020204" pitchFamily="66" charset="0"/>
                <a:ea typeface="Calibri" panose="020F0502020204030204" pitchFamily="34" charset="0"/>
                <a:cs typeface="Times New Roman" panose="02020603050405020304" pitchFamily="18" charset="0"/>
              </a:rPr>
              <a:t>Be creative and curious</a:t>
            </a:r>
          </a:p>
          <a:p>
            <a:pPr algn="ctr"/>
            <a:endParaRPr lang="en-GB" sz="1800">
              <a:effectLst/>
              <a:latin typeface="Comic Sans MS" panose="030F0702030302020204" pitchFamily="66" charset="0"/>
              <a:ea typeface="Calibri" panose="020F0502020204030204" pitchFamily="34" charset="0"/>
              <a:cs typeface="Times New Roman" panose="02020603050405020304" pitchFamily="18" charset="0"/>
            </a:endParaRPr>
          </a:p>
          <a:p>
            <a:pPr algn="ctr"/>
            <a:r>
              <a:rPr lang="en-GB" sz="1800">
                <a:effectLst/>
                <a:latin typeface="Comic Sans MS" panose="030F0702030302020204" pitchFamily="66" charset="0"/>
                <a:ea typeface="Calibri" panose="020F0502020204030204" pitchFamily="34" charset="0"/>
                <a:cs typeface="Times New Roman" panose="02020603050405020304" pitchFamily="18" charset="0"/>
              </a:rPr>
              <a:t>Be honest and respectful</a:t>
            </a:r>
          </a:p>
          <a:p>
            <a:pPr algn="ctr"/>
            <a:endParaRPr lang="en-GB">
              <a:latin typeface="Comic Sans MS" panose="030F0702030302020204" pitchFamily="66" charset="0"/>
              <a:ea typeface="Calibri" panose="020F0502020204030204" pitchFamily="34" charset="0"/>
              <a:cs typeface="Times New Roman" panose="02020603050405020304" pitchFamily="18" charset="0"/>
            </a:endParaRPr>
          </a:p>
          <a:p>
            <a:pPr algn="ctr"/>
            <a:r>
              <a:rPr lang="en-GB" sz="1800">
                <a:effectLst/>
                <a:latin typeface="Comic Sans MS" panose="030F0702030302020204" pitchFamily="66" charset="0"/>
                <a:ea typeface="Calibri" panose="020F0502020204030204" pitchFamily="34" charset="0"/>
                <a:cs typeface="Times New Roman" panose="02020603050405020304" pitchFamily="18" charset="0"/>
              </a:rPr>
              <a:t>Be the best you can be</a:t>
            </a:r>
          </a:p>
          <a:p>
            <a:pPr algn="ctr"/>
            <a:endParaRPr lang="en-GB">
              <a:latin typeface="Comic Sans MS" panose="030F0702030302020204" pitchFamily="66" charset="0"/>
            </a:endParaRPr>
          </a:p>
        </p:txBody>
      </p:sp>
      <p:sp>
        <p:nvSpPr>
          <p:cNvPr id="2" name="TextBox 1">
            <a:extLst>
              <a:ext uri="{FF2B5EF4-FFF2-40B4-BE49-F238E27FC236}">
                <a16:creationId xmlns:a16="http://schemas.microsoft.com/office/drawing/2014/main" id="{049EB442-E047-4F47-8C5F-DB44A873156E}"/>
              </a:ext>
            </a:extLst>
          </p:cNvPr>
          <p:cNvSpPr txBox="1"/>
          <p:nvPr/>
        </p:nvSpPr>
        <p:spPr>
          <a:xfrm>
            <a:off x="9941442" y="682041"/>
            <a:ext cx="1977656" cy="2031325"/>
          </a:xfrm>
          <a:prstGeom prst="rect">
            <a:avLst/>
          </a:prstGeom>
          <a:noFill/>
          <a:ln w="25400">
            <a:solidFill>
              <a:schemeClr val="tx1"/>
            </a:solidFill>
          </a:ln>
        </p:spPr>
        <p:txBody>
          <a:bodyPr wrap="square" rtlCol="0">
            <a:spAutoFit/>
          </a:bodyPr>
          <a:lstStyle/>
          <a:p>
            <a:pPr algn="ctr"/>
            <a:r>
              <a:rPr lang="en-GB">
                <a:latin typeface="Comic Sans MS" panose="030F0702030302020204" pitchFamily="66" charset="0"/>
              </a:rPr>
              <a:t>Our Vision and Values have been created together with our learners, staff, parents and Governors.</a:t>
            </a:r>
          </a:p>
        </p:txBody>
      </p:sp>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8C1DF6-9039-4B0D-89AC-21AC5F02E0F3}"/>
              </a:ext>
            </a:extLst>
          </p:cNvPr>
          <p:cNvSpPr>
            <a:spLocks noGrp="1"/>
          </p:cNvSpPr>
          <p:nvPr>
            <p:ph type="title"/>
          </p:nvPr>
        </p:nvSpPr>
        <p:spPr>
          <a:xfrm>
            <a:off x="704850" y="6471"/>
            <a:ext cx="10782300" cy="1111861"/>
          </a:xfrm>
        </p:spPr>
        <p:txBody>
          <a:bodyPr vert="horz" lIns="91440" tIns="45720" rIns="91440" bIns="45720" rtlCol="0" anchor="b">
            <a:normAutofit/>
          </a:bodyPr>
          <a:lstStyle/>
          <a:p>
            <a:pPr algn="ctr">
              <a:lnSpc>
                <a:spcPct val="80000"/>
              </a:lnSpc>
            </a:pPr>
            <a:r>
              <a:rPr lang="en-US" sz="6600" u="sng" dirty="0">
                <a:solidFill>
                  <a:srgbClr val="FFFFFF"/>
                </a:solidFill>
                <a:latin typeface="Comic Sans MS" panose="030F0702030302020204" pitchFamily="66" charset="0"/>
              </a:rPr>
              <a:t>School Context</a:t>
            </a:r>
          </a:p>
        </p:txBody>
      </p:sp>
      <p:sp>
        <p:nvSpPr>
          <p:cNvPr id="13" name="TextBox 12">
            <a:extLst>
              <a:ext uri="{FF2B5EF4-FFF2-40B4-BE49-F238E27FC236}">
                <a16:creationId xmlns:a16="http://schemas.microsoft.com/office/drawing/2014/main" id="{C9E3C86F-0DC8-44F9-A45D-4A4DA055E04D}"/>
              </a:ext>
            </a:extLst>
          </p:cNvPr>
          <p:cNvSpPr txBox="1"/>
          <p:nvPr/>
        </p:nvSpPr>
        <p:spPr>
          <a:xfrm>
            <a:off x="112591" y="1939063"/>
            <a:ext cx="5099490" cy="3754874"/>
          </a:xfrm>
          <a:prstGeom prst="rect">
            <a:avLst/>
          </a:prstGeom>
          <a:noFill/>
          <a:ln w="25400">
            <a:solidFill>
              <a:schemeClr val="tx1"/>
            </a:solidFill>
          </a:ln>
        </p:spPr>
        <p:txBody>
          <a:bodyPr wrap="square" lIns="91440" tIns="45720" rIns="91440" bIns="45720" rtlCol="0" anchor="t">
            <a:spAutoFit/>
          </a:bodyPr>
          <a:lstStyle/>
          <a:p>
            <a:r>
              <a:rPr lang="en-GB" sz="1700" dirty="0">
                <a:latin typeface="Comic Sans MS" panose="030F0702030302020204" pitchFamily="66" charset="0"/>
              </a:rPr>
              <a:t>Ysgol Penrhyn is proud to provide a safe, nurturing environment where all our learners can fulfil their maximum potential. We strive to give our learners real life learning opportunities, where they can improve their skills above and beyond their expectations, equipping them to realise there is a world of opportunities available to them.</a:t>
            </a:r>
          </a:p>
          <a:p>
            <a:endParaRPr lang="en-GB" sz="1700" dirty="0">
              <a:latin typeface="Comic Sans MS" panose="030F0702030302020204" pitchFamily="66" charset="0"/>
            </a:endParaRPr>
          </a:p>
          <a:p>
            <a:r>
              <a:rPr lang="en-GB" sz="1700" dirty="0">
                <a:latin typeface="Comic Sans MS" panose="030F0702030302020204" pitchFamily="66" charset="0"/>
              </a:rPr>
              <a:t>Leaders, governors and staff work together diligently to ensure the school vision “Altogether we shine” is a lived experience that supports everyone to achieve more than they ever thought possible. </a:t>
            </a:r>
            <a:endParaRPr lang="en-US" dirty="0"/>
          </a:p>
        </p:txBody>
      </p:sp>
      <p:pic>
        <p:nvPicPr>
          <p:cNvPr id="17" name="Picture 16" descr="Logo&#10;&#10;Description automatically generated">
            <a:extLst>
              <a:ext uri="{FF2B5EF4-FFF2-40B4-BE49-F238E27FC236}">
                <a16:creationId xmlns:a16="http://schemas.microsoft.com/office/drawing/2014/main" id="{F506101F-4F14-42FF-A6A6-24E249F1F78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079908" y="111686"/>
            <a:ext cx="793596" cy="1111861"/>
          </a:xfrm>
          <a:prstGeom prst="rect">
            <a:avLst/>
          </a:prstGeom>
        </p:spPr>
      </p:pic>
      <p:sp>
        <p:nvSpPr>
          <p:cNvPr id="3" name="TextBox 2">
            <a:extLst>
              <a:ext uri="{FF2B5EF4-FFF2-40B4-BE49-F238E27FC236}">
                <a16:creationId xmlns:a16="http://schemas.microsoft.com/office/drawing/2014/main" id="{321F7242-D15C-4900-8891-69C080574E4E}"/>
              </a:ext>
            </a:extLst>
          </p:cNvPr>
          <p:cNvSpPr txBox="1"/>
          <p:nvPr/>
        </p:nvSpPr>
        <p:spPr>
          <a:xfrm>
            <a:off x="5356803" y="1268430"/>
            <a:ext cx="6548326" cy="5078313"/>
          </a:xfrm>
          <a:prstGeom prst="rect">
            <a:avLst/>
          </a:prstGeom>
          <a:noFill/>
          <a:ln w="38100">
            <a:solidFill>
              <a:schemeClr val="tx1"/>
            </a:solidFill>
          </a:ln>
        </p:spPr>
        <p:txBody>
          <a:bodyPr wrap="square" lIns="91440" tIns="45720" rIns="91440" bIns="45720" rtlCol="0" anchor="t">
            <a:spAutoFit/>
          </a:bodyPr>
          <a:lstStyle/>
          <a:p>
            <a:r>
              <a:rPr lang="en-GB" dirty="0">
                <a:latin typeface="Comic Sans MS"/>
              </a:rPr>
              <a:t>Our school strengths:</a:t>
            </a:r>
          </a:p>
          <a:p>
            <a:endParaRPr lang="en-GB" dirty="0">
              <a:latin typeface="Comic Sans MS"/>
            </a:endParaRPr>
          </a:p>
          <a:p>
            <a:pPr marL="285750" indent="-285750">
              <a:buFont typeface="Arial,Sans-Serif"/>
              <a:buChar char="•"/>
            </a:pPr>
            <a:r>
              <a:rPr lang="en-GB" sz="1200" dirty="0">
                <a:latin typeface="Comic Sans MS"/>
              </a:rPr>
              <a:t>Leaders and staff provide high levels of care and support for pupils across the school.</a:t>
            </a:r>
            <a:endParaRPr lang="en-US" sz="1200" dirty="0">
              <a:latin typeface="Comic Sans MS"/>
            </a:endParaRPr>
          </a:p>
          <a:p>
            <a:endParaRPr lang="en-GB" sz="1200" dirty="0">
              <a:latin typeface="Comic Sans MS"/>
            </a:endParaRPr>
          </a:p>
          <a:p>
            <a:pPr marL="285750" indent="-285750">
              <a:buFont typeface="Arial,Sans-Serif"/>
              <a:buChar char="•"/>
            </a:pPr>
            <a:r>
              <a:rPr lang="en-GB" sz="1200" dirty="0">
                <a:latin typeface="Calibri"/>
                <a:ea typeface="Calibri"/>
                <a:cs typeface="Calibri"/>
              </a:rPr>
              <a:t>We are a happy, inclusive school that places high priority on pupils’ and staff well-being.</a:t>
            </a:r>
            <a:endParaRPr lang="en-US" sz="1200" dirty="0">
              <a:latin typeface="Calibri"/>
              <a:ea typeface="Calibri"/>
              <a:cs typeface="Calibri"/>
            </a:endParaRPr>
          </a:p>
          <a:p>
            <a:pPr marL="285750" indent="-285750">
              <a:buFont typeface="Arial,Sans-Serif"/>
              <a:buChar char="•"/>
            </a:pPr>
            <a:endParaRPr lang="en-GB" sz="1200" dirty="0">
              <a:latin typeface="Calibri"/>
              <a:ea typeface="Calibri"/>
              <a:cs typeface="Calibri"/>
            </a:endParaRPr>
          </a:p>
          <a:p>
            <a:pPr marL="285750" indent="-285750">
              <a:buFont typeface="Arial,Sans-Serif"/>
              <a:buChar char="•"/>
            </a:pPr>
            <a:r>
              <a:rPr lang="en-GB" sz="1200" dirty="0">
                <a:latin typeface="Calibri"/>
                <a:ea typeface="Calibri"/>
                <a:cs typeface="Calibri"/>
              </a:rPr>
              <a:t>Excellent at communicating with families and the community.</a:t>
            </a:r>
            <a:endParaRPr lang="en-US" sz="1200" dirty="0">
              <a:latin typeface="Calibri"/>
              <a:ea typeface="Calibri"/>
              <a:cs typeface="Calibri"/>
            </a:endParaRPr>
          </a:p>
          <a:p>
            <a:pPr marL="285750" indent="-285750">
              <a:buFont typeface="Arial,Sans-Serif"/>
              <a:buChar char="•"/>
            </a:pPr>
            <a:endParaRPr lang="en-GB" sz="1200" dirty="0">
              <a:latin typeface="Calibri"/>
              <a:ea typeface="Calibri"/>
              <a:cs typeface="Calibri"/>
            </a:endParaRPr>
          </a:p>
          <a:p>
            <a:pPr marL="285750" indent="-285750">
              <a:buFont typeface="Arial,Sans-Serif"/>
              <a:buChar char="•"/>
            </a:pPr>
            <a:r>
              <a:rPr lang="en-GB" sz="1200" dirty="0">
                <a:latin typeface="Calibri"/>
                <a:ea typeface="Calibri"/>
                <a:cs typeface="Calibri"/>
              </a:rPr>
              <a:t>Staff set high expectations for pupils’ behaviour, nearly all pupils behave well and show mutual respect for each other.</a:t>
            </a:r>
            <a:endParaRPr lang="en-US" sz="1200" dirty="0">
              <a:latin typeface="Calibri"/>
              <a:ea typeface="Calibri"/>
              <a:cs typeface="Calibri"/>
            </a:endParaRPr>
          </a:p>
          <a:p>
            <a:pPr marL="285750" indent="-285750">
              <a:buFont typeface="Arial,Sans-Serif"/>
              <a:buChar char="•"/>
            </a:pPr>
            <a:endParaRPr lang="en-GB" sz="1200" dirty="0">
              <a:latin typeface="Calibri"/>
              <a:ea typeface="Calibri"/>
              <a:cs typeface="Calibri"/>
            </a:endParaRPr>
          </a:p>
          <a:p>
            <a:pPr marL="285750" indent="-285750">
              <a:buFont typeface="Arial,Sans-Serif"/>
              <a:buChar char="•"/>
            </a:pPr>
            <a:r>
              <a:rPr lang="en-GB" sz="1200" dirty="0">
                <a:latin typeface="Calibri"/>
                <a:ea typeface="Calibri"/>
                <a:cs typeface="Calibri"/>
              </a:rPr>
              <a:t>We have a developed knowledge rich curriculum which supports pupils to become curious learners, who are well acquainted with their local community. </a:t>
            </a:r>
            <a:endParaRPr lang="en-US" sz="1200" dirty="0">
              <a:latin typeface="Calibri"/>
              <a:ea typeface="Calibri"/>
              <a:cs typeface="Calibri"/>
            </a:endParaRPr>
          </a:p>
          <a:p>
            <a:pPr marL="285750" indent="-285750">
              <a:buFont typeface="Arial,Sans-Serif"/>
              <a:buChar char="•"/>
            </a:pPr>
            <a:endParaRPr lang="en-GB" sz="1200" dirty="0">
              <a:latin typeface="Calibri"/>
              <a:ea typeface="Calibri"/>
              <a:cs typeface="Calibri"/>
            </a:endParaRPr>
          </a:p>
          <a:p>
            <a:pPr marL="285750" indent="-285750">
              <a:buFont typeface="Arial,Sans-Serif"/>
              <a:buChar char="•"/>
            </a:pPr>
            <a:r>
              <a:rPr lang="en-GB" sz="1200" dirty="0">
                <a:latin typeface="Calibri"/>
                <a:ea typeface="Calibri"/>
                <a:cs typeface="Calibri"/>
              </a:rPr>
              <a:t>Pupils are friendly and kind to each other,  having positive attitudes to learning.</a:t>
            </a:r>
            <a:endParaRPr lang="en-US" sz="1200" dirty="0">
              <a:latin typeface="Calibri"/>
              <a:ea typeface="Calibri"/>
              <a:cs typeface="Calibri"/>
            </a:endParaRPr>
          </a:p>
          <a:p>
            <a:pPr marL="285750" indent="-285750">
              <a:buFont typeface="Arial,Sans-Serif"/>
              <a:buChar char="•"/>
            </a:pPr>
            <a:endParaRPr lang="en-GB" sz="1200" dirty="0">
              <a:latin typeface="Calibri"/>
              <a:ea typeface="Calibri"/>
              <a:cs typeface="Calibri"/>
            </a:endParaRPr>
          </a:p>
          <a:p>
            <a:pPr marL="285750" indent="-285750">
              <a:buFont typeface="Arial,Sans-Serif"/>
              <a:buChar char="•"/>
            </a:pPr>
            <a:r>
              <a:rPr lang="en-GB" sz="1200" dirty="0">
                <a:latin typeface="Calibri"/>
                <a:ea typeface="Calibri"/>
                <a:cs typeface="Calibri"/>
              </a:rPr>
              <a:t>Staff recognise the needs of every pupil and provide support that meets pupils needs successfully. </a:t>
            </a:r>
            <a:endParaRPr lang="en-US" sz="1200" dirty="0">
              <a:latin typeface="Calibri"/>
              <a:ea typeface="Calibri"/>
              <a:cs typeface="Calibri"/>
            </a:endParaRPr>
          </a:p>
          <a:p>
            <a:pPr marL="285750" indent="-285750">
              <a:buFont typeface="Arial,Sans-Serif"/>
              <a:buChar char="•"/>
            </a:pPr>
            <a:endParaRPr lang="en-GB" sz="1200" dirty="0">
              <a:latin typeface="Calibri"/>
              <a:ea typeface="Calibri"/>
              <a:cs typeface="Calibri"/>
            </a:endParaRPr>
          </a:p>
          <a:p>
            <a:pPr marL="285750" indent="-285750">
              <a:buFont typeface="Arial,Sans-Serif"/>
              <a:buChar char="•"/>
            </a:pPr>
            <a:r>
              <a:rPr lang="en-GB" sz="1200" dirty="0">
                <a:latin typeface="Calibri"/>
                <a:ea typeface="Calibri"/>
                <a:cs typeface="Calibri"/>
              </a:rPr>
              <a:t>Staff use Forest School particularly well to provide beneficial opportunities for all pupils to enrich their learning, including those with emotional needs.</a:t>
            </a:r>
            <a:endParaRPr lang="en-US" sz="1200" dirty="0">
              <a:latin typeface="Calibri"/>
              <a:ea typeface="Calibri"/>
              <a:cs typeface="Calibri"/>
            </a:endParaRPr>
          </a:p>
          <a:p>
            <a:pPr marL="285750" indent="-285750">
              <a:buFont typeface="Arial,Sans-Serif"/>
              <a:buChar char="•"/>
            </a:pPr>
            <a:endParaRPr lang="en-GB" sz="1200" dirty="0">
              <a:latin typeface="Calibri"/>
              <a:ea typeface="Calibri"/>
              <a:cs typeface="Calibri"/>
            </a:endParaRPr>
          </a:p>
          <a:p>
            <a:pPr marL="285750" indent="-285750">
              <a:buFont typeface="Arial,Sans-Serif"/>
              <a:buChar char="•"/>
            </a:pPr>
            <a:r>
              <a:rPr lang="en-GB" sz="1200" dirty="0">
                <a:latin typeface="Calibri"/>
                <a:ea typeface="Calibri"/>
                <a:cs typeface="Calibri"/>
              </a:rPr>
              <a:t>Pupils make good progress in their well-being and learning across the curriculum. Most pupils make strong progress in their writing skills and nearly all develop a love of reading. </a:t>
            </a:r>
          </a:p>
          <a:p>
            <a:pPr marL="285750" indent="-285750">
              <a:buFont typeface="Arial,Sans-Serif"/>
              <a:buChar char="•"/>
            </a:pPr>
            <a:endParaRPr lang="en-GB" sz="1200" dirty="0">
              <a:latin typeface="Calibri"/>
              <a:ea typeface="Calibri"/>
              <a:cs typeface="Calibri"/>
            </a:endParaRPr>
          </a:p>
          <a:p>
            <a:pPr marL="285750" indent="-285750">
              <a:buFont typeface="Arial,Sans-Serif"/>
              <a:buChar char="•"/>
            </a:pPr>
            <a:r>
              <a:rPr lang="en-GB" sz="1200" dirty="0">
                <a:latin typeface="Calibri"/>
                <a:ea typeface="Calibri"/>
                <a:cs typeface="Calibri"/>
              </a:rPr>
              <a:t>Staff make good use of educational and residential visits to further enrich learning experiences. </a:t>
            </a:r>
          </a:p>
        </p:txBody>
      </p:sp>
      <p:sp>
        <p:nvSpPr>
          <p:cNvPr id="4" name="TextBox 3">
            <a:extLst>
              <a:ext uri="{FF2B5EF4-FFF2-40B4-BE49-F238E27FC236}">
                <a16:creationId xmlns:a16="http://schemas.microsoft.com/office/drawing/2014/main" id="{4C059157-040D-EB54-4B7C-6C09D7A2DCD4}"/>
              </a:ext>
            </a:extLst>
          </p:cNvPr>
          <p:cNvSpPr txBox="1"/>
          <p:nvPr/>
        </p:nvSpPr>
        <p:spPr>
          <a:xfrm>
            <a:off x="532584" y="3712424"/>
            <a:ext cx="4417314" cy="270991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Tree>
    <p:extLst>
      <p:ext uri="{BB962C8B-B14F-4D97-AF65-F5344CB8AC3E}">
        <p14:creationId xmlns:p14="http://schemas.microsoft.com/office/powerpoint/2010/main" val="28594405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5EE7B7-54C4-4835-84D9-F9509BCC66E5}"/>
              </a:ext>
            </a:extLst>
          </p:cNvPr>
          <p:cNvSpPr>
            <a:spLocks noGrp="1"/>
          </p:cNvSpPr>
          <p:nvPr>
            <p:ph type="title"/>
          </p:nvPr>
        </p:nvSpPr>
        <p:spPr>
          <a:xfrm>
            <a:off x="535173" y="16067"/>
            <a:ext cx="10923638" cy="749362"/>
          </a:xfrm>
        </p:spPr>
        <p:txBody>
          <a:bodyPr vert="horz" lIns="91440" tIns="45720" rIns="91440" bIns="45720" rtlCol="0" anchor="b">
            <a:normAutofit/>
          </a:bodyPr>
          <a:lstStyle/>
          <a:p>
            <a:pPr algn="ctr">
              <a:lnSpc>
                <a:spcPct val="80000"/>
              </a:lnSpc>
            </a:pPr>
            <a:r>
              <a:rPr lang="en-US" sz="3600" u="sng" dirty="0">
                <a:solidFill>
                  <a:schemeClr val="tx1"/>
                </a:solidFill>
                <a:latin typeface="Comic Sans MS"/>
              </a:rPr>
              <a:t>Progress against last year’s priorities 2025-26</a:t>
            </a:r>
            <a:endParaRPr lang="en-US" sz="3600" u="sng" dirty="0">
              <a:solidFill>
                <a:schemeClr val="tx1"/>
              </a:solidFill>
              <a:latin typeface="Comic Sans MS" panose="030F0702030302020204" pitchFamily="66" charset="0"/>
            </a:endParaRPr>
          </a:p>
        </p:txBody>
      </p:sp>
      <p:sp>
        <p:nvSpPr>
          <p:cNvPr id="4" name="TextBox 3">
            <a:extLst>
              <a:ext uri="{FF2B5EF4-FFF2-40B4-BE49-F238E27FC236}">
                <a16:creationId xmlns:a16="http://schemas.microsoft.com/office/drawing/2014/main" id="{E660491E-CE50-4D37-8A6E-E4092391C412}"/>
              </a:ext>
            </a:extLst>
          </p:cNvPr>
          <p:cNvSpPr txBox="1"/>
          <p:nvPr/>
        </p:nvSpPr>
        <p:spPr>
          <a:xfrm>
            <a:off x="105098" y="856869"/>
            <a:ext cx="11983270" cy="4616648"/>
          </a:xfrm>
          <a:prstGeom prst="rect">
            <a:avLst/>
          </a:prstGeom>
          <a:noFill/>
          <a:ln w="25400">
            <a:solidFill>
              <a:schemeClr val="tx1"/>
            </a:solidFill>
          </a:ln>
        </p:spPr>
        <p:txBody>
          <a:bodyPr wrap="square" rtlCol="0">
            <a:spAutoFit/>
          </a:bodyPr>
          <a:lstStyle/>
          <a:p>
            <a:r>
              <a:rPr lang="en-GB" sz="1100" b="1" i="0" u="sng" dirty="0">
                <a:effectLst/>
                <a:latin typeface="Comic Sans MS" panose="030F0702030302020204" pitchFamily="66" charset="0"/>
              </a:rPr>
              <a:t>Priority 1</a:t>
            </a:r>
            <a:r>
              <a:rPr lang="en-GB" sz="1100" b="1" i="0" dirty="0">
                <a:effectLst/>
                <a:latin typeface="Comic Sans MS" panose="030F0702030302020204" pitchFamily="66" charset="0"/>
              </a:rPr>
              <a:t>: To ensure that monitoring, evaluation and improvement processes focus sharply on the aspects in most need of improvement. </a:t>
            </a:r>
            <a:r>
              <a:rPr lang="en-GB" sz="1100" b="0" i="0" dirty="0">
                <a:effectLst/>
                <a:latin typeface="Comic Sans MS" panose="030F0702030302020204" pitchFamily="66" charset="0"/>
              </a:rPr>
              <a:t> </a:t>
            </a:r>
          </a:p>
          <a:p>
            <a:endParaRPr lang="en-GB" sz="1100" b="0" i="0" dirty="0">
              <a:effectLst/>
              <a:latin typeface="Comic Sans MS" panose="030F0702030302020204" pitchFamily="66" charset="0"/>
            </a:endParaRPr>
          </a:p>
          <a:p>
            <a:pPr marL="342900" indent="-342900">
              <a:buFont typeface="Arial" panose="020B0604020202020204" pitchFamily="34" charset="0"/>
              <a:buChar char="•"/>
            </a:pPr>
            <a:r>
              <a:rPr lang="en-GB" sz="1100" b="0" i="0" dirty="0">
                <a:effectLst/>
                <a:latin typeface="Comic Sans MS" panose="030F0702030302020204" pitchFamily="66" charset="0"/>
              </a:rPr>
              <a:t>The school has maintained a clear focus on its key School Development Plan (SDP) priorities, with action plans being regularly reviewed, updated and evaluated throughout the year. This has supported a more strategic approach to school improvement and ensured that priorities remained responsive to emerging needs.</a:t>
            </a:r>
          </a:p>
          <a:p>
            <a:pPr marL="342900" indent="-342900">
              <a:buFont typeface="Arial" panose="020B0604020202020204" pitchFamily="34" charset="0"/>
              <a:buChar char="•"/>
            </a:pPr>
            <a:endParaRPr lang="en-GB" sz="1100" b="0" i="0" dirty="0">
              <a:effectLst/>
              <a:latin typeface="Comic Sans MS" panose="030F0702030302020204" pitchFamily="66" charset="0"/>
            </a:endParaRPr>
          </a:p>
          <a:p>
            <a:pPr marL="342900" indent="-342900">
              <a:buFont typeface="Arial" panose="020B0604020202020204" pitchFamily="34" charset="0"/>
              <a:buChar char="•"/>
            </a:pPr>
            <a:r>
              <a:rPr lang="en-GB" sz="1100" b="0" i="0" dirty="0">
                <a:effectLst/>
                <a:latin typeface="Comic Sans MS" panose="030F0702030302020204" pitchFamily="66" charset="0"/>
              </a:rPr>
              <a:t>Termly scrutiny activities involving the School Improvement Adviser (SIA) and Senior Leadership Team have provided valuable external challenge and supported robust self-evaluation processes. These reviews identified highly effective progression in extended writing across the school. </a:t>
            </a:r>
          </a:p>
          <a:p>
            <a:endParaRPr lang="en-GB" sz="1100" b="0" i="0" dirty="0">
              <a:effectLst/>
              <a:latin typeface="Comic Sans MS" panose="030F0702030302020204" pitchFamily="66" charset="0"/>
            </a:endParaRPr>
          </a:p>
          <a:p>
            <a:pPr marL="342900" indent="-342900">
              <a:buFont typeface="Arial" panose="020B0604020202020204" pitchFamily="34" charset="0"/>
              <a:buChar char="•"/>
            </a:pPr>
            <a:r>
              <a:rPr lang="en-GB" sz="1100" b="0" i="0" dirty="0">
                <a:effectLst/>
                <a:latin typeface="Comic Sans MS" panose="030F0702030302020204" pitchFamily="66" charset="0"/>
              </a:rPr>
              <a:t>Regular Listening to Learners activities have provided valuable first-hand evidence about learners' experiences and progress. This has informed ongoing evaluation and contributed to continuous refinement of teaching and learning practices in line with Curriculum for Wales principles. </a:t>
            </a:r>
          </a:p>
          <a:p>
            <a:pPr marL="342900" indent="-342900">
              <a:buFont typeface="Arial" panose="020B0604020202020204" pitchFamily="34" charset="0"/>
              <a:buChar char="•"/>
            </a:pPr>
            <a:endParaRPr lang="en-GB" sz="1100" dirty="0">
              <a:latin typeface="Comic Sans MS" panose="030F0702030302020204" pitchFamily="66" charset="0"/>
            </a:endParaRPr>
          </a:p>
          <a:p>
            <a:endParaRPr lang="en-GB" sz="1100" b="0" i="0" dirty="0">
              <a:effectLst/>
              <a:latin typeface="Comic Sans MS" panose="030F0702030302020204" pitchFamily="66" charset="0"/>
            </a:endParaRPr>
          </a:p>
          <a:p>
            <a:pPr marL="342900" indent="-342900">
              <a:buFont typeface="Arial" panose="020B0604020202020204" pitchFamily="34" charset="0"/>
              <a:buChar char="•"/>
            </a:pPr>
            <a:endParaRPr lang="en-GB" sz="1200" dirty="0">
              <a:solidFill>
                <a:srgbClr val="000000"/>
              </a:solidFill>
              <a:latin typeface="WordVisi_MSFontService"/>
            </a:endParaRPr>
          </a:p>
          <a:p>
            <a:r>
              <a:rPr lang="en-GB" sz="1100" b="1" i="0" u="sng" dirty="0">
                <a:effectLst/>
                <a:latin typeface="Comic Sans MS" panose="030F0702030302020204" pitchFamily="66" charset="0"/>
              </a:rPr>
              <a:t>Priority 2</a:t>
            </a:r>
            <a:r>
              <a:rPr lang="en-GB" sz="1100" b="1" i="0" dirty="0">
                <a:effectLst/>
                <a:latin typeface="Comic Sans MS" panose="030F0702030302020204" pitchFamily="66" charset="0"/>
              </a:rPr>
              <a:t>: To strengthen curriculum planning and provision to support pupils to develop their skills progressively overtime</a:t>
            </a:r>
            <a:r>
              <a:rPr lang="en-GB" sz="1100" b="0" i="0" dirty="0">
                <a:effectLst/>
                <a:latin typeface="Comic Sans MS" panose="030F0702030302020204" pitchFamily="66" charset="0"/>
              </a:rPr>
              <a:t> </a:t>
            </a:r>
          </a:p>
          <a:p>
            <a:endParaRPr lang="en-GB" sz="1100" b="0" i="0" dirty="0">
              <a:effectLst/>
              <a:latin typeface="Comic Sans MS" panose="030F0702030302020204" pitchFamily="66" charset="0"/>
            </a:endParaRPr>
          </a:p>
          <a:p>
            <a:pPr marL="171450" indent="-171450" algn="l" rtl="0" fontAlgn="base">
              <a:buFont typeface="Arial" panose="020B0604020202020204" pitchFamily="34" charset="0"/>
              <a:buChar char="•"/>
            </a:pPr>
            <a:r>
              <a:rPr lang="en-US" sz="1100" b="0" i="0" dirty="0">
                <a:effectLst/>
                <a:latin typeface="Comic Sans MS" panose="030F0702030302020204" pitchFamily="66" charset="0"/>
              </a:rPr>
              <a:t>Teachers used the handbook during joint PPA sessions to support curriculum planning and monitor skills coverage. A whole-school culture of purposeful skills progression is beginning to be embedded, supporting the expectations of Curriculum for Wales.</a:t>
            </a:r>
            <a:r>
              <a:rPr lang="en-GB" sz="1100" b="0" i="0" dirty="0">
                <a:effectLst/>
                <a:latin typeface="Comic Sans MS" panose="030F0702030302020204" pitchFamily="66" charset="0"/>
              </a:rPr>
              <a:t> </a:t>
            </a:r>
          </a:p>
          <a:p>
            <a:pPr algn="l" rtl="0" fontAlgn="base"/>
            <a:r>
              <a:rPr lang="en-GB" sz="1100" b="0" i="0" dirty="0">
                <a:effectLst/>
                <a:latin typeface="Comic Sans MS" panose="030F0702030302020204" pitchFamily="66" charset="0"/>
              </a:rPr>
              <a:t> </a:t>
            </a:r>
          </a:p>
          <a:p>
            <a:pPr marL="171450" indent="-171450" algn="l" rtl="0" fontAlgn="base">
              <a:buFont typeface="Arial" panose="020B0604020202020204" pitchFamily="34" charset="0"/>
              <a:buChar char="•"/>
            </a:pPr>
            <a:r>
              <a:rPr lang="en-US" sz="1100" b="0" i="0" dirty="0">
                <a:effectLst/>
                <a:latin typeface="Comic Sans MS" panose="030F0702030302020204" pitchFamily="66" charset="0"/>
              </a:rPr>
              <a:t>Learner voice was gathered and used to inform topic planning, ensuring learning reflected learners' interests and needs.</a:t>
            </a:r>
            <a:r>
              <a:rPr lang="en-GB" sz="1100" b="0" i="0" dirty="0">
                <a:effectLst/>
                <a:latin typeface="Comic Sans MS" panose="030F0702030302020204" pitchFamily="66" charset="0"/>
              </a:rPr>
              <a:t> </a:t>
            </a:r>
          </a:p>
          <a:p>
            <a:pPr algn="l" rtl="0" fontAlgn="base"/>
            <a:r>
              <a:rPr lang="en-GB" sz="1100" b="0" i="0" dirty="0">
                <a:effectLst/>
                <a:latin typeface="Comic Sans MS" panose="030F0702030302020204" pitchFamily="66" charset="0"/>
              </a:rPr>
              <a:t> </a:t>
            </a:r>
          </a:p>
          <a:p>
            <a:pPr marL="171450" indent="-171450" algn="l" rtl="0" fontAlgn="base">
              <a:buFont typeface="Arial" panose="020B0604020202020204" pitchFamily="34" charset="0"/>
              <a:buChar char="•"/>
            </a:pPr>
            <a:r>
              <a:rPr lang="en-US" sz="1100" b="0" i="0" dirty="0">
                <a:effectLst/>
                <a:latin typeface="Comic Sans MS" panose="030F0702030302020204" pitchFamily="66" charset="0"/>
              </a:rPr>
              <a:t>Learning walks identified increasing opportunities for learners to apply LLC and M&amp;N skills across authentic curriculum contexts.</a:t>
            </a:r>
            <a:r>
              <a:rPr lang="en-GB" sz="1100" b="0" i="0" dirty="0">
                <a:effectLst/>
                <a:latin typeface="Comic Sans MS" panose="030F0702030302020204" pitchFamily="66" charset="0"/>
              </a:rPr>
              <a:t> </a:t>
            </a:r>
          </a:p>
          <a:p>
            <a:pPr algn="l" rtl="0" fontAlgn="base"/>
            <a:r>
              <a:rPr lang="en-GB" sz="1100" b="0" i="0" dirty="0">
                <a:effectLst/>
                <a:latin typeface="Comic Sans MS" panose="030F0702030302020204" pitchFamily="66" charset="0"/>
              </a:rPr>
              <a:t> </a:t>
            </a:r>
          </a:p>
          <a:p>
            <a:pPr marL="171450" indent="-171450" algn="l" rtl="0" fontAlgn="base">
              <a:buFont typeface="Arial" panose="020B0604020202020204" pitchFamily="34" charset="0"/>
              <a:buChar char="•"/>
            </a:pPr>
            <a:r>
              <a:rPr lang="en-US" sz="1100" b="0" i="0" dirty="0">
                <a:effectLst/>
                <a:latin typeface="Comic Sans MS" panose="030F0702030302020204" pitchFamily="66" charset="0"/>
              </a:rPr>
              <a:t>Staff professional discussions focused on securing progression in skills development rather than repetition.</a:t>
            </a:r>
            <a:r>
              <a:rPr lang="en-GB" sz="1100" b="0" i="0" dirty="0">
                <a:effectLst/>
                <a:latin typeface="Comic Sans MS" panose="030F0702030302020204" pitchFamily="66" charset="0"/>
              </a:rPr>
              <a:t> </a:t>
            </a:r>
          </a:p>
          <a:p>
            <a:pPr algn="l" rtl="0" fontAlgn="base"/>
            <a:r>
              <a:rPr lang="en-GB" sz="1100" b="0" i="0" dirty="0">
                <a:effectLst/>
                <a:latin typeface="Comic Sans MS" panose="030F0702030302020204" pitchFamily="66" charset="0"/>
              </a:rPr>
              <a:t> </a:t>
            </a:r>
          </a:p>
          <a:p>
            <a:pPr marL="171450" indent="-171450" algn="l" rtl="0" fontAlgn="base">
              <a:buFont typeface="Arial" panose="020B0604020202020204" pitchFamily="34" charset="0"/>
              <a:buChar char="•"/>
            </a:pPr>
            <a:r>
              <a:rPr lang="en-US" sz="1100" b="0" i="0" dirty="0">
                <a:effectLst/>
                <a:latin typeface="Comic Sans MS" panose="030F0702030302020204" pitchFamily="66" charset="0"/>
              </a:rPr>
              <a:t>Working walls were embedded within classrooms and used by learners to support independent learning.</a:t>
            </a:r>
            <a:r>
              <a:rPr lang="en-GB" sz="1100" b="0" i="0" dirty="0">
                <a:effectLst/>
                <a:latin typeface="Comic Sans MS" panose="030F0702030302020204" pitchFamily="66" charset="0"/>
              </a:rPr>
              <a:t> </a:t>
            </a:r>
          </a:p>
          <a:p>
            <a:pPr marL="285750" indent="-285750">
              <a:buFont typeface="Arial" panose="020B0604020202020204" pitchFamily="34" charset="0"/>
              <a:buChar char="•"/>
            </a:pPr>
            <a:endParaRPr lang="en-GB" sz="1800" b="0" i="0" dirty="0">
              <a:solidFill>
                <a:srgbClr val="4F81BD"/>
              </a:solidFill>
              <a:effectLst/>
              <a:latin typeface="Comic Sans MS" panose="030F0702030302020204" pitchFamily="66" charset="0"/>
            </a:endParaRPr>
          </a:p>
        </p:txBody>
      </p:sp>
      <p:pic>
        <p:nvPicPr>
          <p:cNvPr id="9" name="Picture 8">
            <a:extLst>
              <a:ext uri="{FF2B5EF4-FFF2-40B4-BE49-F238E27FC236}">
                <a16:creationId xmlns:a16="http://schemas.microsoft.com/office/drawing/2014/main" id="{D8CE331F-B04C-4194-AB6B-A060D94385B9}"/>
              </a:ext>
            </a:extLst>
          </p:cNvPr>
          <p:cNvPicPr>
            <a:picLocks noChangeAspect="1"/>
          </p:cNvPicPr>
          <p:nvPr/>
        </p:nvPicPr>
        <p:blipFill>
          <a:blip r:embed="rId2"/>
          <a:stretch>
            <a:fillRect/>
          </a:stretch>
        </p:blipFill>
        <p:spPr>
          <a:xfrm>
            <a:off x="11370634" y="107507"/>
            <a:ext cx="536856" cy="749362"/>
          </a:xfrm>
          <a:prstGeom prst="rect">
            <a:avLst/>
          </a:prstGeom>
        </p:spPr>
      </p:pic>
    </p:spTree>
    <p:extLst>
      <p:ext uri="{BB962C8B-B14F-4D97-AF65-F5344CB8AC3E}">
        <p14:creationId xmlns:p14="http://schemas.microsoft.com/office/powerpoint/2010/main" val="24410276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E215E48-2FFC-4D5A-B32C-6CE94B63923C}"/>
              </a:ext>
            </a:extLst>
          </p:cNvPr>
          <p:cNvPicPr>
            <a:picLocks noChangeAspect="1"/>
          </p:cNvPicPr>
          <p:nvPr/>
        </p:nvPicPr>
        <p:blipFill>
          <a:blip r:embed="rId2"/>
          <a:stretch>
            <a:fillRect/>
          </a:stretch>
        </p:blipFill>
        <p:spPr>
          <a:xfrm>
            <a:off x="10986257" y="183331"/>
            <a:ext cx="957155" cy="1335140"/>
          </a:xfrm>
          <a:prstGeom prst="rect">
            <a:avLst/>
          </a:prstGeom>
        </p:spPr>
      </p:pic>
      <p:sp>
        <p:nvSpPr>
          <p:cNvPr id="4" name="TextBox 3">
            <a:extLst>
              <a:ext uri="{FF2B5EF4-FFF2-40B4-BE49-F238E27FC236}">
                <a16:creationId xmlns:a16="http://schemas.microsoft.com/office/drawing/2014/main" id="{0EC96465-C1CC-44F4-9761-EF4655D68FD3}"/>
              </a:ext>
            </a:extLst>
          </p:cNvPr>
          <p:cNvSpPr txBox="1"/>
          <p:nvPr/>
        </p:nvSpPr>
        <p:spPr>
          <a:xfrm>
            <a:off x="146212" y="1615185"/>
            <a:ext cx="11797200" cy="2554545"/>
          </a:xfrm>
          <a:prstGeom prst="rect">
            <a:avLst/>
          </a:prstGeom>
          <a:noFill/>
          <a:ln w="38100">
            <a:solidFill>
              <a:schemeClr val="tx1"/>
            </a:solidFill>
          </a:ln>
        </p:spPr>
        <p:txBody>
          <a:bodyPr wrap="square" lIns="91440" tIns="45720" rIns="91440" bIns="45720" rtlCol="0" anchor="t">
            <a:spAutoFit/>
          </a:bodyPr>
          <a:lstStyle/>
          <a:p>
            <a:r>
              <a:rPr lang="en-GB" b="1" u="sng" dirty="0">
                <a:latin typeface="Comic Sans MS" panose="030F0702030302020204" pitchFamily="66" charset="0"/>
              </a:rPr>
              <a:t>School Priorities 2026-27</a:t>
            </a:r>
          </a:p>
          <a:p>
            <a:endParaRPr lang="en-GB" sz="1400" dirty="0">
              <a:latin typeface="Comic Sans MS" panose="030F0702030302020204" pitchFamily="66" charset="0"/>
            </a:endParaRPr>
          </a:p>
          <a:p>
            <a:pPr marL="342900" indent="-342900">
              <a:buAutoNum type="arabicParenR"/>
            </a:pPr>
            <a:r>
              <a:rPr lang="en-GB" sz="1600" dirty="0">
                <a:latin typeface="Comic Sans MS" panose="030F0702030302020204" pitchFamily="66" charset="0"/>
              </a:rPr>
              <a:t>Ensure that monitoring, evaluation and improvement processes focus sharply on the aspects in most need of development</a:t>
            </a:r>
          </a:p>
          <a:p>
            <a:pPr marL="342900" indent="-342900">
              <a:buAutoNum type="arabicParenR"/>
            </a:pPr>
            <a:endParaRPr lang="en-GB" sz="1600" dirty="0">
              <a:latin typeface="Comic Sans MS" panose="030F0702030302020204" pitchFamily="66" charset="0"/>
            </a:endParaRPr>
          </a:p>
          <a:p>
            <a:pPr marL="342900" indent="-342900">
              <a:buAutoNum type="arabicParenR"/>
            </a:pPr>
            <a:r>
              <a:rPr lang="en-GB" sz="1600" b="0" i="0" dirty="0">
                <a:effectLst/>
                <a:latin typeface="Comic Sans MS" panose="030F0702030302020204" pitchFamily="66" charset="0"/>
              </a:rPr>
              <a:t>Improve provision in maths through strengthening the planning for skills development, progression and challenge for all learners</a:t>
            </a:r>
            <a:endParaRPr lang="en-GB" sz="1600" dirty="0">
              <a:latin typeface="Comic Sans MS" panose="030F0702030302020204" pitchFamily="66" charset="0"/>
            </a:endParaRPr>
          </a:p>
          <a:p>
            <a:pPr marL="342900" indent="-342900">
              <a:buAutoNum type="arabicParenR"/>
            </a:pPr>
            <a:endParaRPr lang="en-GB" sz="1600" dirty="0">
              <a:latin typeface="Comic Sans MS" panose="030F0702030302020204" pitchFamily="66" charset="0"/>
            </a:endParaRPr>
          </a:p>
          <a:p>
            <a:pPr marL="342900" indent="-342900">
              <a:buAutoNum type="arabicParenR"/>
            </a:pPr>
            <a:r>
              <a:rPr lang="en-GB" sz="1600" b="1" i="0" dirty="0">
                <a:effectLst/>
                <a:latin typeface="Comic Sans MS" panose="030F0702030302020204" pitchFamily="66" charset="0"/>
              </a:rPr>
              <a:t>Professionally develop all staff to further strengthen appropriate provision for all learners </a:t>
            </a:r>
            <a:r>
              <a:rPr lang="en-GB" sz="1600" b="0" i="0" dirty="0">
                <a:effectLst/>
                <a:latin typeface="Comic Sans MS" panose="030F0702030302020204" pitchFamily="66" charset="0"/>
              </a:rPr>
              <a:t> </a:t>
            </a:r>
          </a:p>
          <a:p>
            <a:r>
              <a:rPr lang="en-GB" sz="1600" b="0" i="0" dirty="0">
                <a:effectLst/>
                <a:latin typeface="Comic Sans MS" panose="030F0702030302020204" pitchFamily="66" charset="0"/>
              </a:rPr>
              <a:t> </a:t>
            </a:r>
            <a:endParaRPr lang="en-GB" sz="1600" dirty="0">
              <a:latin typeface="Comic Sans MS" panose="030F0702030302020204" pitchFamily="66" charset="0"/>
            </a:endParaRPr>
          </a:p>
        </p:txBody>
      </p:sp>
    </p:spTree>
    <p:extLst>
      <p:ext uri="{BB962C8B-B14F-4D97-AF65-F5344CB8AC3E}">
        <p14:creationId xmlns:p14="http://schemas.microsoft.com/office/powerpoint/2010/main" val="929287810"/>
      </p:ext>
    </p:extLst>
  </p:cSld>
  <p:clrMapOvr>
    <a:masterClrMapping/>
  </p:clrMapOvr>
</p:sld>
</file>

<file path=ppt/theme/theme1.xml><?xml version="1.0" encoding="utf-8"?>
<a:theme xmlns:a="http://schemas.openxmlformats.org/drawingml/2006/main" name="Metropolitan">
  <a:themeElements>
    <a:clrScheme name="Metropolitan">
      <a:dk1>
        <a:srgbClr val="000000"/>
      </a:dk1>
      <a:lt1>
        <a:srgbClr val="FFFFFF"/>
      </a:lt1>
      <a:dk2>
        <a:srgbClr val="303034"/>
      </a:dk2>
      <a:lt2>
        <a:srgbClr val="DFDFE4"/>
      </a:lt2>
      <a:accent1>
        <a:srgbClr val="00AEEF"/>
      </a:accent1>
      <a:accent2>
        <a:srgbClr val="8CC600"/>
      </a:accent2>
      <a:accent3>
        <a:srgbClr val="FFBE00"/>
      </a:accent3>
      <a:accent4>
        <a:srgbClr val="FF0097"/>
      </a:accent4>
      <a:accent5>
        <a:srgbClr val="0071BC"/>
      </a:accent5>
      <a:accent6>
        <a:srgbClr val="FF8600"/>
      </a:accent6>
      <a:hlink>
        <a:srgbClr val="2424F0"/>
      </a:hlink>
      <a:folHlink>
        <a:srgbClr val="808080"/>
      </a:folHlink>
    </a:clrScheme>
    <a:fontScheme name="Metropolitan">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etropolitan">
      <a:fillStyleLst>
        <a:solidFill>
          <a:schemeClr val="phClr"/>
        </a:solidFill>
        <a:gradFill rotWithShape="1">
          <a:gsLst>
            <a:gs pos="0">
              <a:schemeClr val="phClr">
                <a:tint val="70000"/>
                <a:satMod val="100000"/>
                <a:lumMod val="110000"/>
              </a:schemeClr>
            </a:gs>
            <a:gs pos="50000">
              <a:schemeClr val="phClr">
                <a:tint val="75000"/>
                <a:satMod val="101000"/>
                <a:lumMod val="105000"/>
              </a:schemeClr>
            </a:gs>
            <a:gs pos="100000">
              <a:schemeClr val="phClr">
                <a:tint val="82000"/>
                <a:satMod val="104000"/>
                <a:lumMod val="105000"/>
              </a:schemeClr>
            </a:gs>
          </a:gsLst>
          <a:lin ang="2700000" scaled="0"/>
        </a:gradFill>
        <a:gradFill rotWithShape="1">
          <a:gsLst>
            <a:gs pos="0">
              <a:schemeClr val="phClr">
                <a:tint val="97000"/>
                <a:satMod val="100000"/>
                <a:lumMod val="102000"/>
              </a:schemeClr>
            </a:gs>
            <a:gs pos="50000">
              <a:schemeClr val="phClr">
                <a:shade val="100000"/>
                <a:satMod val="100000"/>
                <a:lumMod val="100000"/>
              </a:schemeClr>
            </a:gs>
            <a:gs pos="100000">
              <a:schemeClr val="phClr">
                <a:shade val="80000"/>
                <a:satMod val="100000"/>
                <a:lumMod val="99000"/>
              </a:schemeClr>
            </a:gs>
          </a:gsLst>
          <a:lin ang="27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Metropolitan" id="{4C5440D6-04D2-4954-96CF-F251137069B2}" vid="{9FF7CA0D-8839-4012-B51C-B152F9BD654A}"/>
    </a:ext>
  </a:extLst>
</a:theme>
</file>

<file path=docProps/app.xml><?xml version="1.0" encoding="utf-8"?>
<Properties xmlns="http://schemas.openxmlformats.org/officeDocument/2006/extended-properties" xmlns:vt="http://schemas.openxmlformats.org/officeDocument/2006/docPropsVTypes">
  <TotalTime>125</TotalTime>
  <Words>779</Words>
  <Application>Microsoft Office PowerPoint</Application>
  <PresentationFormat>Widescreen</PresentationFormat>
  <Paragraphs>73</Paragraphs>
  <Slides>4</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vt:i4>
      </vt:variant>
    </vt:vector>
  </HeadingPairs>
  <TitlesOfParts>
    <vt:vector size="11" baseType="lpstr">
      <vt:lpstr>Arial</vt:lpstr>
      <vt:lpstr>Arial,Sans-Serif</vt:lpstr>
      <vt:lpstr>Calibri</vt:lpstr>
      <vt:lpstr>Calibri Light</vt:lpstr>
      <vt:lpstr>Comic Sans MS</vt:lpstr>
      <vt:lpstr>WordVisi_MSFontService</vt:lpstr>
      <vt:lpstr>Metropolitan</vt:lpstr>
      <vt:lpstr>PowerPoint Presentation</vt:lpstr>
      <vt:lpstr>School Context</vt:lpstr>
      <vt:lpstr>Progress against last year’s priorities 2025-26</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 Davies (Ysgol Penrhyn New Broughton Primary)</dc:creator>
  <cp:lastModifiedBy>B Davies (Ysgol Penrhyn New Broughton Primary)</cp:lastModifiedBy>
  <cp:revision>3</cp:revision>
  <cp:lastPrinted>2025-07-24T10:41:53Z</cp:lastPrinted>
  <dcterms:created xsi:type="dcterms:W3CDTF">2022-06-27T16:11:11Z</dcterms:created>
  <dcterms:modified xsi:type="dcterms:W3CDTF">2026-10-15T10:31:00Z</dcterms:modified>
</cp:coreProperties>
</file>