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0"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Davies (Ysgol Penrhyn New Broughton Primary)" userId="0204c177-9051-45bb-a716-488e52b1e999" providerId="ADAL" clId="{BF6E162E-2F7F-44DC-8395-E266CD72C08C}"/>
    <pc:docChg chg="undo custSel modSld">
      <pc:chgData name="B Davies (Ysgol Penrhyn New Broughton Primary)" userId="0204c177-9051-45bb-a716-488e52b1e999" providerId="ADAL" clId="{BF6E162E-2F7F-44DC-8395-E266CD72C08C}" dt="2025-07-24T11:34:15.863" v="3999" actId="20577"/>
      <pc:docMkLst>
        <pc:docMk/>
      </pc:docMkLst>
      <pc:sldChg chg="modSp mod">
        <pc:chgData name="B Davies (Ysgol Penrhyn New Broughton Primary)" userId="0204c177-9051-45bb-a716-488e52b1e999" providerId="ADAL" clId="{BF6E162E-2F7F-44DC-8395-E266CD72C08C}" dt="2025-07-24T11:30:10.215" v="3975" actId="20577"/>
        <pc:sldMkLst>
          <pc:docMk/>
          <pc:sldMk cId="2859440539" sldId="258"/>
        </pc:sldMkLst>
        <pc:spChg chg="mod">
          <ac:chgData name="B Davies (Ysgol Penrhyn New Broughton Primary)" userId="0204c177-9051-45bb-a716-488e52b1e999" providerId="ADAL" clId="{BF6E162E-2F7F-44DC-8395-E266CD72C08C}" dt="2025-07-24T11:30:10.215" v="3975" actId="20577"/>
          <ac:spMkLst>
            <pc:docMk/>
            <pc:sldMk cId="2859440539" sldId="258"/>
            <ac:spMk id="3" creationId="{321F7242-D15C-4900-8891-69C080574E4E}"/>
          </ac:spMkLst>
        </pc:spChg>
        <pc:spChg chg="mod">
          <ac:chgData name="B Davies (Ysgol Penrhyn New Broughton Primary)" userId="0204c177-9051-45bb-a716-488e52b1e999" providerId="ADAL" clId="{BF6E162E-2F7F-44DC-8395-E266CD72C08C}" dt="2025-07-24T11:29:00.295" v="3966" actId="14100"/>
          <ac:spMkLst>
            <pc:docMk/>
            <pc:sldMk cId="2859440539" sldId="258"/>
            <ac:spMk id="13" creationId="{C9E3C86F-0DC8-44F9-A45D-4A4DA055E04D}"/>
          </ac:spMkLst>
        </pc:spChg>
      </pc:sldChg>
      <pc:sldChg chg="modSp mod">
        <pc:chgData name="B Davies (Ysgol Penrhyn New Broughton Primary)" userId="0204c177-9051-45bb-a716-488e52b1e999" providerId="ADAL" clId="{BF6E162E-2F7F-44DC-8395-E266CD72C08C}" dt="2025-07-24T11:33:22.777" v="3997" actId="20577"/>
        <pc:sldMkLst>
          <pc:docMk/>
          <pc:sldMk cId="2441027673" sldId="260"/>
        </pc:sldMkLst>
        <pc:spChg chg="mod">
          <ac:chgData name="B Davies (Ysgol Penrhyn New Broughton Primary)" userId="0204c177-9051-45bb-a716-488e52b1e999" providerId="ADAL" clId="{BF6E162E-2F7F-44DC-8395-E266CD72C08C}" dt="2025-07-24T10:30:53.628" v="2863" actId="1076"/>
          <ac:spMkLst>
            <pc:docMk/>
            <pc:sldMk cId="2441027673" sldId="260"/>
            <ac:spMk id="2" creationId="{235EE7B7-54C4-4835-84D9-F9509BCC66E5}"/>
          </ac:spMkLst>
        </pc:spChg>
        <pc:spChg chg="mod">
          <ac:chgData name="B Davies (Ysgol Penrhyn New Broughton Primary)" userId="0204c177-9051-45bb-a716-488e52b1e999" providerId="ADAL" clId="{BF6E162E-2F7F-44DC-8395-E266CD72C08C}" dt="2025-07-24T11:33:22.777" v="3997" actId="20577"/>
          <ac:spMkLst>
            <pc:docMk/>
            <pc:sldMk cId="2441027673" sldId="260"/>
            <ac:spMk id="4" creationId="{E660491E-CE50-4D37-8A6E-E4092391C412}"/>
          </ac:spMkLst>
        </pc:spChg>
        <pc:picChg chg="mod">
          <ac:chgData name="B Davies (Ysgol Penrhyn New Broughton Primary)" userId="0204c177-9051-45bb-a716-488e52b1e999" providerId="ADAL" clId="{BF6E162E-2F7F-44DC-8395-E266CD72C08C}" dt="2025-07-24T10:31:03.777" v="2864" actId="14100"/>
          <ac:picMkLst>
            <pc:docMk/>
            <pc:sldMk cId="2441027673" sldId="260"/>
            <ac:picMk id="9" creationId="{D8CE331F-B04C-4194-AB6B-A060D94385B9}"/>
          </ac:picMkLst>
        </pc:picChg>
      </pc:sldChg>
      <pc:sldChg chg="modSp mod">
        <pc:chgData name="B Davies (Ysgol Penrhyn New Broughton Primary)" userId="0204c177-9051-45bb-a716-488e52b1e999" providerId="ADAL" clId="{BF6E162E-2F7F-44DC-8395-E266CD72C08C}" dt="2025-07-24T11:34:15.863" v="3999" actId="20577"/>
        <pc:sldMkLst>
          <pc:docMk/>
          <pc:sldMk cId="929287810" sldId="269"/>
        </pc:sldMkLst>
        <pc:spChg chg="mod">
          <ac:chgData name="B Davies (Ysgol Penrhyn New Broughton Primary)" userId="0204c177-9051-45bb-a716-488e52b1e999" providerId="ADAL" clId="{BF6E162E-2F7F-44DC-8395-E266CD72C08C}" dt="2025-07-24T11:34:15.863" v="3999" actId="20577"/>
          <ac:spMkLst>
            <pc:docMk/>
            <pc:sldMk cId="929287810" sldId="269"/>
            <ac:spMk id="4" creationId="{0EC96465-C1CC-44F4-9761-EF4655D68F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p>
            <a:fld id="{846CE7D5-CF57-46EF-B807-FDD0502418D4}" type="datetimeFigureOut">
              <a:rPr lang="en-US" smtClean="0"/>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624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88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776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236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514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911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290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961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409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4073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846CE7D5-CF57-46EF-B807-FDD0502418D4}" type="datetimeFigureOut">
              <a:rPr lang="en-US" smtClean="0"/>
              <a:t>7/24/2025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328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46CE7D5-CF57-46EF-B807-FDD0502418D4}" type="datetimeFigureOut">
              <a:rPr lang="en-US" smtClean="0"/>
              <a:t>7/24/2025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3669237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987" y="3341642"/>
            <a:ext cx="6553198" cy="3327978"/>
          </a:xfrm>
          <a:ln w="38100">
            <a:solidFill>
              <a:schemeClr val="tx1"/>
            </a:solidFill>
          </a:ln>
        </p:spPr>
        <p:txBody>
          <a:bodyPr>
            <a:normAutofit/>
          </a:bodyPr>
          <a:lstStyle/>
          <a:p>
            <a:r>
              <a:rPr lang="en-US" sz="1800" u="sng">
                <a:latin typeface="Comic Sans MS" panose="030F0702030302020204" pitchFamily="66" charset="0"/>
              </a:rPr>
              <a:t>Our Vision</a:t>
            </a:r>
          </a:p>
          <a:p>
            <a:pPr algn="l"/>
            <a:r>
              <a:rPr lang="en-US" sz="1800">
                <a:latin typeface="Comic Sans MS" panose="030F0702030302020204" pitchFamily="66" charset="0"/>
              </a:rPr>
              <a:t>To create a safe, secure, happy and caring environment in which the children can grow and learn.</a:t>
            </a:r>
          </a:p>
          <a:p>
            <a:pPr algn="l"/>
            <a:r>
              <a:rPr lang="en-US" sz="1800">
                <a:latin typeface="Comic Sans MS" panose="030F0702030302020204" pitchFamily="66" charset="0"/>
              </a:rPr>
              <a:t>To </a:t>
            </a:r>
            <a:r>
              <a:rPr lang="en-US" sz="1800" err="1">
                <a:latin typeface="Comic Sans MS" panose="030F0702030302020204" pitchFamily="66" charset="0"/>
              </a:rPr>
              <a:t>recognise</a:t>
            </a:r>
            <a:r>
              <a:rPr lang="en-US" sz="1800">
                <a:latin typeface="Comic Sans MS" panose="030F0702030302020204" pitchFamily="66" charset="0"/>
              </a:rPr>
              <a:t> all children as individuals and motivate them to reach their full potential.</a:t>
            </a:r>
          </a:p>
          <a:p>
            <a:pPr algn="l"/>
            <a:r>
              <a:rPr lang="en-US" sz="1800">
                <a:latin typeface="Comic Sans MS" panose="030F0702030302020204" pitchFamily="66" charset="0"/>
              </a:rPr>
              <a:t>To work in partnership with families, Governors and local community, resulting in our children being confident, resilient and challenged to achieve their aspirations.</a:t>
            </a:r>
          </a:p>
          <a:p>
            <a:pPr algn="l"/>
            <a:r>
              <a:rPr lang="en-US" sz="1800">
                <a:latin typeface="Comic Sans MS" panose="030F0702030302020204" pitchFamily="66" charset="0"/>
              </a:rPr>
              <a:t>To provide our children with real life experiences and skills, equipping them with the confidence to face and overcome challenges to enjoy learning every day.</a:t>
            </a:r>
          </a:p>
          <a:p>
            <a:pPr algn="l"/>
            <a:endParaRPr lang="en-US"/>
          </a:p>
        </p:txBody>
      </p:sp>
      <p:pic>
        <p:nvPicPr>
          <p:cNvPr id="4" name="Picture 3">
            <a:extLst>
              <a:ext uri="{FF2B5EF4-FFF2-40B4-BE49-F238E27FC236}">
                <a16:creationId xmlns:a16="http://schemas.microsoft.com/office/drawing/2014/main" id="{8ECC3801-7C8E-4F9A-9CA7-AB810BDB30B5}"/>
              </a:ext>
            </a:extLst>
          </p:cNvPr>
          <p:cNvPicPr>
            <a:picLocks noChangeAspect="1"/>
          </p:cNvPicPr>
          <p:nvPr/>
        </p:nvPicPr>
        <p:blipFill>
          <a:blip r:embed="rId2"/>
          <a:stretch>
            <a:fillRect/>
          </a:stretch>
        </p:blipFill>
        <p:spPr>
          <a:xfrm>
            <a:off x="2230244" y="390293"/>
            <a:ext cx="7426712" cy="2614822"/>
          </a:xfrm>
          <a:prstGeom prst="rect">
            <a:avLst/>
          </a:prstGeom>
        </p:spPr>
      </p:pic>
      <p:sp>
        <p:nvSpPr>
          <p:cNvPr id="5" name="TextBox 4">
            <a:extLst>
              <a:ext uri="{FF2B5EF4-FFF2-40B4-BE49-F238E27FC236}">
                <a16:creationId xmlns:a16="http://schemas.microsoft.com/office/drawing/2014/main" id="{ED59AB16-F299-4610-AFFA-34D6BC592830}"/>
              </a:ext>
            </a:extLst>
          </p:cNvPr>
          <p:cNvSpPr txBox="1"/>
          <p:nvPr/>
        </p:nvSpPr>
        <p:spPr>
          <a:xfrm>
            <a:off x="170987" y="1712453"/>
            <a:ext cx="1914291" cy="1600438"/>
          </a:xfrm>
          <a:prstGeom prst="rect">
            <a:avLst/>
          </a:prstGeom>
          <a:noFill/>
          <a:ln w="25400">
            <a:solidFill>
              <a:schemeClr val="tx1"/>
            </a:solidFill>
          </a:ln>
        </p:spPr>
        <p:txBody>
          <a:bodyPr wrap="square" lIns="91440" tIns="45720" rIns="91440" bIns="45720" rtlCol="0" anchor="t">
            <a:spAutoFit/>
          </a:bodyPr>
          <a:lstStyle/>
          <a:p>
            <a:r>
              <a:rPr lang="en-GB" sz="1400">
                <a:latin typeface="Comic Sans MS"/>
              </a:rPr>
              <a:t>Ysgol Penrhyn celebrate and appreciate the Welsh language, culture and heritage during their time in school, </a:t>
            </a:r>
          </a:p>
        </p:txBody>
      </p:sp>
      <p:pic>
        <p:nvPicPr>
          <p:cNvPr id="6" name="Picture 5">
            <a:extLst>
              <a:ext uri="{FF2B5EF4-FFF2-40B4-BE49-F238E27FC236}">
                <a16:creationId xmlns:a16="http://schemas.microsoft.com/office/drawing/2014/main" id="{B89233C6-A190-4075-B30C-5A0EC338D12C}"/>
              </a:ext>
            </a:extLst>
          </p:cNvPr>
          <p:cNvPicPr>
            <a:picLocks noChangeAspect="1"/>
          </p:cNvPicPr>
          <p:nvPr/>
        </p:nvPicPr>
        <p:blipFill>
          <a:blip r:embed="rId3"/>
          <a:stretch>
            <a:fillRect/>
          </a:stretch>
        </p:blipFill>
        <p:spPr>
          <a:xfrm>
            <a:off x="170987" y="188380"/>
            <a:ext cx="1401336" cy="1401336"/>
          </a:xfrm>
          <a:prstGeom prst="rect">
            <a:avLst/>
          </a:prstGeom>
        </p:spPr>
      </p:pic>
      <p:sp>
        <p:nvSpPr>
          <p:cNvPr id="8" name="TextBox 7">
            <a:extLst>
              <a:ext uri="{FF2B5EF4-FFF2-40B4-BE49-F238E27FC236}">
                <a16:creationId xmlns:a16="http://schemas.microsoft.com/office/drawing/2014/main" id="{7E5A1A12-A5F5-4224-9BC4-162191C2EA15}"/>
              </a:ext>
            </a:extLst>
          </p:cNvPr>
          <p:cNvSpPr txBox="1"/>
          <p:nvPr/>
        </p:nvSpPr>
        <p:spPr>
          <a:xfrm>
            <a:off x="6947210" y="3341642"/>
            <a:ext cx="5073803" cy="3416320"/>
          </a:xfrm>
          <a:prstGeom prst="rect">
            <a:avLst/>
          </a:prstGeom>
          <a:noFill/>
          <a:ln w="38100">
            <a:solidFill>
              <a:schemeClr val="tx1"/>
            </a:solidFill>
          </a:ln>
        </p:spPr>
        <p:txBody>
          <a:bodyPr wrap="square" rtlCol="0">
            <a:spAutoFit/>
          </a:bodyPr>
          <a:lstStyle/>
          <a:p>
            <a:pPr algn="ctr"/>
            <a:r>
              <a:rPr lang="en-GB" u="sng">
                <a:latin typeface="Comic Sans MS" panose="030F0702030302020204" pitchFamily="66" charset="0"/>
              </a:rPr>
              <a:t>Values</a:t>
            </a:r>
          </a:p>
          <a:p>
            <a:pPr algn="ctr"/>
            <a:endParaRPr lang="en-GB"/>
          </a:p>
          <a:p>
            <a:pPr algn="ctr"/>
            <a:r>
              <a:rPr lang="en-GB" sz="1800">
                <a:effectLst/>
                <a:latin typeface="Comic Sans MS" panose="030F0702030302020204" pitchFamily="66" charset="0"/>
                <a:ea typeface="Calibri" panose="020F0502020204030204" pitchFamily="34" charset="0"/>
                <a:cs typeface="Times New Roman" panose="02020603050405020304" pitchFamily="18" charset="0"/>
              </a:rPr>
              <a:t>Be kind and caring</a:t>
            </a:r>
          </a:p>
          <a:p>
            <a:pPr algn="ctr"/>
            <a:endParaRPr lang="en-GB" sz="1800">
              <a:effectLst/>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a:effectLst/>
                <a:latin typeface="Comic Sans MS" panose="030F0702030302020204" pitchFamily="66" charset="0"/>
                <a:ea typeface="Calibri" panose="020F0502020204030204" pitchFamily="34" charset="0"/>
                <a:cs typeface="Times New Roman" panose="02020603050405020304" pitchFamily="18" charset="0"/>
              </a:rPr>
              <a:t>Be happy and enthusiastic</a:t>
            </a:r>
          </a:p>
          <a:p>
            <a:pPr algn="ctr"/>
            <a:endParaRPr lang="en-GB">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a:effectLst/>
                <a:latin typeface="Comic Sans MS" panose="030F0702030302020204" pitchFamily="66" charset="0"/>
                <a:ea typeface="Calibri" panose="020F0502020204030204" pitchFamily="34" charset="0"/>
                <a:cs typeface="Times New Roman" panose="02020603050405020304" pitchFamily="18" charset="0"/>
              </a:rPr>
              <a:t>Be creative and curious</a:t>
            </a:r>
          </a:p>
          <a:p>
            <a:pPr algn="ctr"/>
            <a:endParaRPr lang="en-GB" sz="1800">
              <a:effectLst/>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a:effectLst/>
                <a:latin typeface="Comic Sans MS" panose="030F0702030302020204" pitchFamily="66" charset="0"/>
                <a:ea typeface="Calibri" panose="020F0502020204030204" pitchFamily="34" charset="0"/>
                <a:cs typeface="Times New Roman" panose="02020603050405020304" pitchFamily="18" charset="0"/>
              </a:rPr>
              <a:t>Be honest and respectful</a:t>
            </a:r>
          </a:p>
          <a:p>
            <a:pPr algn="ctr"/>
            <a:endParaRPr lang="en-GB">
              <a:latin typeface="Comic Sans MS" panose="030F0702030302020204" pitchFamily="66" charset="0"/>
              <a:ea typeface="Calibri" panose="020F0502020204030204" pitchFamily="34" charset="0"/>
              <a:cs typeface="Times New Roman" panose="02020603050405020304" pitchFamily="18" charset="0"/>
            </a:endParaRPr>
          </a:p>
          <a:p>
            <a:pPr algn="ctr"/>
            <a:r>
              <a:rPr lang="en-GB" sz="1800">
                <a:effectLst/>
                <a:latin typeface="Comic Sans MS" panose="030F0702030302020204" pitchFamily="66" charset="0"/>
                <a:ea typeface="Calibri" panose="020F0502020204030204" pitchFamily="34" charset="0"/>
                <a:cs typeface="Times New Roman" panose="02020603050405020304" pitchFamily="18" charset="0"/>
              </a:rPr>
              <a:t>Be the best you can be</a:t>
            </a:r>
          </a:p>
          <a:p>
            <a:pPr algn="ctr"/>
            <a:endParaRPr lang="en-GB">
              <a:latin typeface="Comic Sans MS" panose="030F0702030302020204" pitchFamily="66" charset="0"/>
            </a:endParaRPr>
          </a:p>
        </p:txBody>
      </p:sp>
      <p:sp>
        <p:nvSpPr>
          <p:cNvPr id="2" name="TextBox 1">
            <a:extLst>
              <a:ext uri="{FF2B5EF4-FFF2-40B4-BE49-F238E27FC236}">
                <a16:creationId xmlns:a16="http://schemas.microsoft.com/office/drawing/2014/main" id="{049EB442-E047-4F47-8C5F-DB44A873156E}"/>
              </a:ext>
            </a:extLst>
          </p:cNvPr>
          <p:cNvSpPr txBox="1"/>
          <p:nvPr/>
        </p:nvSpPr>
        <p:spPr>
          <a:xfrm>
            <a:off x="9941442" y="682041"/>
            <a:ext cx="1977656" cy="2031325"/>
          </a:xfrm>
          <a:prstGeom prst="rect">
            <a:avLst/>
          </a:prstGeom>
          <a:noFill/>
          <a:ln w="25400">
            <a:solidFill>
              <a:schemeClr val="tx1"/>
            </a:solidFill>
          </a:ln>
        </p:spPr>
        <p:txBody>
          <a:bodyPr wrap="square" rtlCol="0">
            <a:spAutoFit/>
          </a:bodyPr>
          <a:lstStyle/>
          <a:p>
            <a:pPr algn="ctr"/>
            <a:r>
              <a:rPr lang="en-GB">
                <a:latin typeface="Comic Sans MS" panose="030F0702030302020204" pitchFamily="66" charset="0"/>
              </a:rPr>
              <a:t>Our Vision and Values have been created together with our learners, staff, parents and Governors.</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1DF6-9039-4B0D-89AC-21AC5F02E0F3}"/>
              </a:ext>
            </a:extLst>
          </p:cNvPr>
          <p:cNvSpPr>
            <a:spLocks noGrp="1"/>
          </p:cNvSpPr>
          <p:nvPr>
            <p:ph type="title"/>
          </p:nvPr>
        </p:nvSpPr>
        <p:spPr>
          <a:xfrm>
            <a:off x="704850" y="6471"/>
            <a:ext cx="10782300" cy="1111861"/>
          </a:xfrm>
        </p:spPr>
        <p:txBody>
          <a:bodyPr vert="horz" lIns="91440" tIns="45720" rIns="91440" bIns="45720" rtlCol="0" anchor="b">
            <a:normAutofit/>
          </a:bodyPr>
          <a:lstStyle/>
          <a:p>
            <a:pPr algn="ctr">
              <a:lnSpc>
                <a:spcPct val="80000"/>
              </a:lnSpc>
            </a:pPr>
            <a:r>
              <a:rPr lang="en-US" sz="6600" u="sng" dirty="0">
                <a:solidFill>
                  <a:srgbClr val="FFFFFF"/>
                </a:solidFill>
                <a:latin typeface="Comic Sans MS" panose="030F0702030302020204" pitchFamily="66" charset="0"/>
              </a:rPr>
              <a:t>School Context</a:t>
            </a:r>
          </a:p>
        </p:txBody>
      </p:sp>
      <p:sp>
        <p:nvSpPr>
          <p:cNvPr id="13" name="TextBox 12">
            <a:extLst>
              <a:ext uri="{FF2B5EF4-FFF2-40B4-BE49-F238E27FC236}">
                <a16:creationId xmlns:a16="http://schemas.microsoft.com/office/drawing/2014/main" id="{C9E3C86F-0DC8-44F9-A45D-4A4DA055E04D}"/>
              </a:ext>
            </a:extLst>
          </p:cNvPr>
          <p:cNvSpPr txBox="1"/>
          <p:nvPr/>
        </p:nvSpPr>
        <p:spPr>
          <a:xfrm>
            <a:off x="112591" y="1939063"/>
            <a:ext cx="5099490" cy="3754874"/>
          </a:xfrm>
          <a:prstGeom prst="rect">
            <a:avLst/>
          </a:prstGeom>
          <a:noFill/>
          <a:ln w="25400">
            <a:solidFill>
              <a:schemeClr val="tx1"/>
            </a:solidFill>
          </a:ln>
        </p:spPr>
        <p:txBody>
          <a:bodyPr wrap="square" lIns="91440" tIns="45720" rIns="91440" bIns="45720" rtlCol="0" anchor="t">
            <a:spAutoFit/>
          </a:bodyPr>
          <a:lstStyle/>
          <a:p>
            <a:r>
              <a:rPr lang="en-GB" sz="1700" dirty="0">
                <a:latin typeface="Comic Sans MS" panose="030F0702030302020204" pitchFamily="66" charset="0"/>
              </a:rPr>
              <a:t>Ysgol Penrhyn is proud to provide a safe, nurturing environment where all our learners can fulfil their maximum potential. We strive to give our learners real life learning opportunities, where they can improve their skills above and beyond their expectations, equipping them to realise there is a world of opportunities available to them.</a:t>
            </a:r>
          </a:p>
          <a:p>
            <a:endParaRPr lang="en-GB" sz="1700" dirty="0">
              <a:latin typeface="Comic Sans MS" panose="030F0702030302020204" pitchFamily="66" charset="0"/>
            </a:endParaRPr>
          </a:p>
          <a:p>
            <a:r>
              <a:rPr lang="en-GB" sz="1700" dirty="0">
                <a:latin typeface="Comic Sans MS" panose="030F0702030302020204" pitchFamily="66" charset="0"/>
              </a:rPr>
              <a:t>Leaders, governors and staff work together diligently to ensure the school vision “Altogether we shine” is a lived experience that supports everyone to achieve more than they ever thought possible. </a:t>
            </a:r>
            <a:endParaRPr lang="en-US" dirty="0"/>
          </a:p>
        </p:txBody>
      </p:sp>
      <p:pic>
        <p:nvPicPr>
          <p:cNvPr id="17" name="Picture 16" descr="Logo&#10;&#10;Description automatically generated">
            <a:extLst>
              <a:ext uri="{FF2B5EF4-FFF2-40B4-BE49-F238E27FC236}">
                <a16:creationId xmlns:a16="http://schemas.microsoft.com/office/drawing/2014/main" id="{F506101F-4F14-42FF-A6A6-24E249F1F7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08" y="111686"/>
            <a:ext cx="793596" cy="1111861"/>
          </a:xfrm>
          <a:prstGeom prst="rect">
            <a:avLst/>
          </a:prstGeom>
        </p:spPr>
      </p:pic>
      <p:sp>
        <p:nvSpPr>
          <p:cNvPr id="3" name="TextBox 2">
            <a:extLst>
              <a:ext uri="{FF2B5EF4-FFF2-40B4-BE49-F238E27FC236}">
                <a16:creationId xmlns:a16="http://schemas.microsoft.com/office/drawing/2014/main" id="{321F7242-D15C-4900-8891-69C080574E4E}"/>
              </a:ext>
            </a:extLst>
          </p:cNvPr>
          <p:cNvSpPr txBox="1"/>
          <p:nvPr/>
        </p:nvSpPr>
        <p:spPr>
          <a:xfrm>
            <a:off x="5356803" y="1268430"/>
            <a:ext cx="6548326" cy="5447645"/>
          </a:xfrm>
          <a:prstGeom prst="rect">
            <a:avLst/>
          </a:prstGeom>
          <a:noFill/>
          <a:ln w="38100">
            <a:solidFill>
              <a:schemeClr val="tx1"/>
            </a:solidFill>
          </a:ln>
        </p:spPr>
        <p:txBody>
          <a:bodyPr wrap="square" lIns="91440" tIns="45720" rIns="91440" bIns="45720" rtlCol="0" anchor="t">
            <a:spAutoFit/>
          </a:bodyPr>
          <a:lstStyle/>
          <a:p>
            <a:r>
              <a:rPr lang="en-GB" dirty="0">
                <a:latin typeface="Comic Sans MS"/>
              </a:rPr>
              <a:t>Our school strengths:</a:t>
            </a:r>
          </a:p>
          <a:p>
            <a:endParaRPr lang="en-GB" dirty="0">
              <a:latin typeface="Comic Sans MS"/>
            </a:endParaRPr>
          </a:p>
          <a:p>
            <a:pPr marL="285750" indent="-285750">
              <a:buFont typeface="Arial,Sans-Serif"/>
              <a:buChar char="•"/>
            </a:pPr>
            <a:r>
              <a:rPr lang="en-GB" sz="1200" dirty="0">
                <a:latin typeface="Comic Sans MS"/>
              </a:rPr>
              <a:t>Established, experienced and highly committed staff.</a:t>
            </a:r>
            <a:endParaRPr lang="en-US" sz="1200" dirty="0">
              <a:latin typeface="Comic Sans MS"/>
            </a:endParaRPr>
          </a:p>
          <a:p>
            <a:endParaRPr lang="en-GB" sz="1200" dirty="0">
              <a:latin typeface="Comic Sans MS"/>
            </a:endParaRPr>
          </a:p>
          <a:p>
            <a:pPr marL="285750" indent="-285750">
              <a:buFont typeface="Arial,Sans-Serif"/>
              <a:buChar char="•"/>
            </a:pPr>
            <a:r>
              <a:rPr lang="en-GB" sz="1200" dirty="0">
                <a:latin typeface="Calibri"/>
                <a:ea typeface="Calibri"/>
                <a:cs typeface="Calibri"/>
              </a:rPr>
              <a:t>Positive, nurturing environment with a warm, friendly atmosphere that helps well-being and engagement of both staff and pupils</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Excellent at communicating with families and the community.</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Nearly all pupils show kindness to their friends and are extremely welcoming to visitors. Staff set high expectations for pupils’ behaviour and nearly all behave well in classes and around the school.</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Strong pupil voice to secure improvements in areas identified by peers</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Pupils influence what and how they learn and engage in a broad, balanced and creative curriculum. </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Staff know their children well and know how to help them succeed.</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Our provision for pupils with ALN is well established and effectively implemented across the school. </a:t>
            </a:r>
            <a:endParaRPr lang="en-US" sz="1200" dirty="0">
              <a:latin typeface="Calibri"/>
              <a:ea typeface="Calibri"/>
              <a:cs typeface="Calibri"/>
            </a:endParaRP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Staff know the children and the community well.</a:t>
            </a:r>
          </a:p>
          <a:p>
            <a:pPr marL="285750" indent="-285750">
              <a:buFont typeface="Arial,Sans-Serif"/>
              <a:buChar char="•"/>
            </a:pPr>
            <a:endParaRPr lang="en-GB" sz="1200" dirty="0">
              <a:latin typeface="Calibri"/>
              <a:ea typeface="Calibri"/>
              <a:cs typeface="Calibri"/>
            </a:endParaRPr>
          </a:p>
          <a:p>
            <a:pPr marL="285750" indent="-285750">
              <a:buFont typeface="Arial,Sans-Serif"/>
              <a:buChar char="•"/>
            </a:pPr>
            <a:r>
              <a:rPr lang="en-GB" sz="1200" dirty="0">
                <a:latin typeface="Calibri"/>
                <a:ea typeface="Calibri"/>
                <a:cs typeface="Calibri"/>
              </a:rPr>
              <a:t>There is a knowledge rich curriculum which supports pupils to become curious learners who are well acquainted with their local community, Wales and the wider world. Staff make good use of educational and residential visits to further enrich learning experiences. </a:t>
            </a:r>
          </a:p>
        </p:txBody>
      </p:sp>
      <p:sp>
        <p:nvSpPr>
          <p:cNvPr id="4" name="TextBox 3">
            <a:extLst>
              <a:ext uri="{FF2B5EF4-FFF2-40B4-BE49-F238E27FC236}">
                <a16:creationId xmlns:a16="http://schemas.microsoft.com/office/drawing/2014/main" id="{4C059157-040D-EB54-4B7C-6C09D7A2DCD4}"/>
              </a:ext>
            </a:extLst>
          </p:cNvPr>
          <p:cNvSpPr txBox="1"/>
          <p:nvPr/>
        </p:nvSpPr>
        <p:spPr>
          <a:xfrm>
            <a:off x="532584" y="3712424"/>
            <a:ext cx="4417314" cy="27099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5944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E7B7-54C4-4835-84D9-F9509BCC66E5}"/>
              </a:ext>
            </a:extLst>
          </p:cNvPr>
          <p:cNvSpPr>
            <a:spLocks noGrp="1"/>
          </p:cNvSpPr>
          <p:nvPr>
            <p:ph type="title"/>
          </p:nvPr>
        </p:nvSpPr>
        <p:spPr>
          <a:xfrm>
            <a:off x="535173" y="16067"/>
            <a:ext cx="10923638" cy="749362"/>
          </a:xfrm>
        </p:spPr>
        <p:txBody>
          <a:bodyPr vert="horz" lIns="91440" tIns="45720" rIns="91440" bIns="45720" rtlCol="0" anchor="b">
            <a:normAutofit/>
          </a:bodyPr>
          <a:lstStyle/>
          <a:p>
            <a:pPr algn="ctr">
              <a:lnSpc>
                <a:spcPct val="80000"/>
              </a:lnSpc>
            </a:pPr>
            <a:r>
              <a:rPr lang="en-US" sz="3600" u="sng" dirty="0">
                <a:solidFill>
                  <a:schemeClr val="tx1"/>
                </a:solidFill>
                <a:latin typeface="Comic Sans MS"/>
              </a:rPr>
              <a:t>Progress against last year’s priorities 2024-25</a:t>
            </a:r>
            <a:endParaRPr lang="en-US" sz="3600" u="sng" dirty="0">
              <a:solidFill>
                <a:schemeClr val="tx1"/>
              </a:solidFill>
              <a:latin typeface="Comic Sans MS" panose="030F0702030302020204" pitchFamily="66" charset="0"/>
            </a:endParaRPr>
          </a:p>
        </p:txBody>
      </p:sp>
      <p:sp>
        <p:nvSpPr>
          <p:cNvPr id="4" name="TextBox 3">
            <a:extLst>
              <a:ext uri="{FF2B5EF4-FFF2-40B4-BE49-F238E27FC236}">
                <a16:creationId xmlns:a16="http://schemas.microsoft.com/office/drawing/2014/main" id="{E660491E-CE50-4D37-8A6E-E4092391C412}"/>
              </a:ext>
            </a:extLst>
          </p:cNvPr>
          <p:cNvSpPr txBox="1"/>
          <p:nvPr/>
        </p:nvSpPr>
        <p:spPr>
          <a:xfrm>
            <a:off x="105098" y="856869"/>
            <a:ext cx="11983270" cy="5545108"/>
          </a:xfrm>
          <a:prstGeom prst="rect">
            <a:avLst/>
          </a:prstGeom>
          <a:noFill/>
          <a:ln w="25400">
            <a:solidFill>
              <a:schemeClr val="tx1"/>
            </a:solidFill>
          </a:ln>
        </p:spPr>
        <p:txBody>
          <a:bodyPr wrap="square" rtlCol="0">
            <a:spAutoFit/>
          </a:bodyPr>
          <a:lstStyle/>
          <a:p>
            <a:pPr marL="342900" indent="-342900">
              <a:buAutoNum type="arabicParenR"/>
            </a:pPr>
            <a:r>
              <a:rPr lang="en-GB" sz="1200" dirty="0">
                <a:latin typeface="Comic Sans MS" panose="030F0702030302020204" pitchFamily="66" charset="0"/>
              </a:rPr>
              <a:t>Improve parental support for the progress of their children, by supporting learning at home, improving attendance and promoting the positive attitude towards school / learning</a:t>
            </a:r>
          </a:p>
          <a:p>
            <a:pPr marL="228600" indent="-22860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Many families have engaged with a range of child-centred activities, facilitated by outside agencies, this has improved family – school engagement. </a:t>
            </a:r>
          </a:p>
          <a:p>
            <a:pPr marL="228600" indent="-22860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Whole school attendance has increased this year, compared to last year. We are 1.8% above the national average. </a:t>
            </a:r>
          </a:p>
          <a:p>
            <a:pPr marL="228600" indent="-22860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Bronze award for </a:t>
            </a:r>
            <a:r>
              <a:rPr lang="en-GB" sz="1100" dirty="0" err="1">
                <a:latin typeface="Comic Sans MS" panose="030F0702030302020204" pitchFamily="66" charset="0"/>
              </a:rPr>
              <a:t>myHappyMind</a:t>
            </a:r>
            <a:r>
              <a:rPr lang="en-GB" sz="1100" dirty="0">
                <a:latin typeface="Comic Sans MS" panose="030F0702030302020204" pitchFamily="66" charset="0"/>
              </a:rPr>
              <a:t> has been accredited, as a result of the Well-Being Ambassadors promoting the parent App and organising a range of well being activities / fundraising. </a:t>
            </a:r>
            <a:endParaRPr lang="en-GB" sz="1100" b="0" i="0" u="none" strike="noStrike" dirty="0">
              <a:effectLst/>
              <a:latin typeface="Comic Sans MS" panose="030F0702030302020204" pitchFamily="66" charset="0"/>
            </a:endParaRPr>
          </a:p>
          <a:p>
            <a:r>
              <a:rPr lang="en-GB" sz="1200" dirty="0">
                <a:latin typeface="Comic Sans MS" panose="030F0702030302020204" pitchFamily="66" charset="0"/>
              </a:rPr>
              <a:t>2)  </a:t>
            </a:r>
            <a:r>
              <a:rPr lang="en-GB" sz="1200" dirty="0">
                <a:latin typeface="Comic Sans MS"/>
              </a:rPr>
              <a:t>Improve the impact of Governors on self-evaluation activity across school, as critical friends able to make sound and objective judgements about progress and the performance of the school</a:t>
            </a:r>
          </a:p>
          <a:p>
            <a:pPr marL="171450" indent="-17145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A majority of Governors have been actively involved in monitoring and supporting the implementation  of school policies and are becoming more confident in their role as a critical friend</a:t>
            </a:r>
          </a:p>
          <a:p>
            <a:pPr marL="171450" indent="-171450" rtl="0" fontAlgn="base">
              <a:spcBef>
                <a:spcPts val="0"/>
              </a:spcBef>
              <a:spcAft>
                <a:spcPts val="1000"/>
              </a:spcAft>
              <a:buFont typeface="Arial" panose="020B0604020202020204" pitchFamily="34" charset="0"/>
              <a:buChar char="•"/>
            </a:pPr>
            <a:r>
              <a:rPr lang="en-GB" sz="1100" b="0" i="0" u="none" strike="noStrike" dirty="0">
                <a:effectLst/>
                <a:latin typeface="Comic Sans MS" panose="030F0702030302020204" pitchFamily="66" charset="0"/>
              </a:rPr>
              <a:t>Nearly all Governors have completed training, as a result have improved their understanding of school processes.</a:t>
            </a:r>
          </a:p>
          <a:p>
            <a:r>
              <a:rPr lang="en-GB" sz="1200" b="0" i="0" u="none" strike="noStrike" dirty="0">
                <a:effectLst/>
                <a:latin typeface="Comic Sans MS" panose="030F0702030302020204" pitchFamily="66" charset="0"/>
              </a:rPr>
              <a:t>3. </a:t>
            </a:r>
            <a:r>
              <a:rPr lang="en-GB" sz="1200" dirty="0">
                <a:latin typeface="Comic Sans MS" panose="030F0702030302020204" pitchFamily="66" charset="0"/>
              </a:rPr>
              <a:t>Create learning opportunities for pupils to lead their own learning and skill development, as regular and continuous part of provision in and outside the classroom, across the whole school</a:t>
            </a:r>
          </a:p>
          <a:p>
            <a:pPr marL="171450" indent="-17145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Most learners make good progress in developing their mathematical knowledge and understanding, as a result of monitoring, evaluation and training</a:t>
            </a:r>
          </a:p>
          <a:p>
            <a:pPr marL="171450" indent="-171450" rtl="0" fontAlgn="base">
              <a:spcBef>
                <a:spcPts val="0"/>
              </a:spcBef>
              <a:spcAft>
                <a:spcPts val="1000"/>
              </a:spcAft>
              <a:buFont typeface="Arial" panose="020B0604020202020204" pitchFamily="34" charset="0"/>
              <a:buChar char="•"/>
            </a:pPr>
            <a:r>
              <a:rPr lang="en-GB" sz="1100" b="0" i="0" u="none" strike="noStrike" dirty="0">
                <a:effectLst/>
                <a:latin typeface="Comic Sans MS" panose="030F0702030302020204" pitchFamily="66" charset="0"/>
              </a:rPr>
              <a:t>Nearly all pupils use a range of digital devices confidently and older pupils develop a range of skills, such as coding well</a:t>
            </a:r>
          </a:p>
          <a:p>
            <a:pPr marL="171450" indent="-17145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There are frequent opportunities for pupils to use the outdoor areas purposefully. Through Forest School, all pupils have beneficial opportunities to enrich their learning including those with emotional needs. </a:t>
            </a:r>
          </a:p>
          <a:p>
            <a:pPr marL="171450" indent="-171450" rtl="0" fontAlgn="base">
              <a:spcBef>
                <a:spcPts val="0"/>
              </a:spcBef>
              <a:spcAft>
                <a:spcPts val="1000"/>
              </a:spcAft>
              <a:buFont typeface="Arial" panose="020B0604020202020204" pitchFamily="34" charset="0"/>
              <a:buChar char="•"/>
            </a:pPr>
            <a:r>
              <a:rPr lang="en-GB" sz="1100" b="0" i="0" u="none" strike="noStrike" dirty="0">
                <a:effectLst/>
                <a:latin typeface="Comic Sans MS" panose="030F0702030302020204" pitchFamily="66" charset="0"/>
              </a:rPr>
              <a:t>There is a strong commitment to raise the profile of Welsh throughout the school. Most staff are good Welsh language role models for pupils. The </a:t>
            </a:r>
            <a:r>
              <a:rPr lang="en-GB" sz="1100" b="0" i="0" u="none" strike="noStrike" dirty="0" err="1">
                <a:effectLst/>
                <a:latin typeface="Comic Sans MS" panose="030F0702030302020204" pitchFamily="66" charset="0"/>
              </a:rPr>
              <a:t>Criw</a:t>
            </a:r>
            <a:r>
              <a:rPr lang="en-GB" sz="1100" b="0" i="0" u="none" strike="noStrike" dirty="0">
                <a:effectLst/>
                <a:latin typeface="Comic Sans MS" panose="030F0702030302020204" pitchFamily="66" charset="0"/>
              </a:rPr>
              <a:t> Cymraeg raise awareness of Welsh culture through assemblies and encourage the use of Welsh around the school. Nearly all pupils have a positive attitude towards the Welsh language and culture.</a:t>
            </a:r>
          </a:p>
          <a:p>
            <a:r>
              <a:rPr lang="en-GB" sz="1200" b="0" i="0" u="none" strike="noStrike" dirty="0">
                <a:effectLst/>
                <a:latin typeface="Comic Sans MS" panose="030F0702030302020204" pitchFamily="66" charset="0"/>
              </a:rPr>
              <a:t>4. </a:t>
            </a:r>
            <a:r>
              <a:rPr lang="en-GB" sz="1200" dirty="0">
                <a:latin typeface="Comic Sans MS" panose="030F0702030302020204" pitchFamily="66" charset="0"/>
              </a:rPr>
              <a:t>Ensure all learners successfully access challenging learning opportunities across the whole school through </a:t>
            </a:r>
            <a:r>
              <a:rPr lang="en-GB" sz="1200" dirty="0">
                <a:latin typeface="Comic Sans MS"/>
              </a:rPr>
              <a:t>targeted interventions and teaching.</a:t>
            </a:r>
          </a:p>
          <a:p>
            <a:pPr marL="171450" indent="-171450" rtl="0" fontAlgn="base">
              <a:spcBef>
                <a:spcPts val="0"/>
              </a:spcBef>
              <a:spcAft>
                <a:spcPts val="1000"/>
              </a:spcAft>
              <a:buFont typeface="Arial" panose="020B0604020202020204" pitchFamily="34" charset="0"/>
              <a:buChar char="•"/>
            </a:pPr>
            <a:r>
              <a:rPr lang="en-GB" sz="1100" i="0" u="none" strike="noStrike" dirty="0">
                <a:effectLst/>
                <a:latin typeface="Comic Sans MS" panose="030F0702030302020204" pitchFamily="66" charset="0"/>
              </a:rPr>
              <a:t>Teachers and skilled support staff deliver targeted interventions that are carefully matched to pupils individual needs. </a:t>
            </a:r>
          </a:p>
          <a:p>
            <a:pPr marL="171450" indent="-171450" rtl="0" fontAlgn="base">
              <a:spcBef>
                <a:spcPts val="0"/>
              </a:spcBef>
              <a:spcAft>
                <a:spcPts val="1000"/>
              </a:spcAft>
              <a:buFont typeface="Arial" panose="020B0604020202020204" pitchFamily="34" charset="0"/>
              <a:buChar char="•"/>
            </a:pPr>
            <a:r>
              <a:rPr lang="en-GB" sz="1100" dirty="0">
                <a:latin typeface="Comic Sans MS" panose="030F0702030302020204" pitchFamily="66" charset="0"/>
              </a:rPr>
              <a:t>Staff and parents meet regularly to review interventions and monitor progress to ensure they are successful in enabling pupils to achieve their best at their stage of development. </a:t>
            </a:r>
            <a:endParaRPr lang="en-GB" sz="1600" dirty="0">
              <a:latin typeface="Comic Sans MS" panose="030F0702030302020204" pitchFamily="66" charset="0"/>
            </a:endParaRPr>
          </a:p>
        </p:txBody>
      </p:sp>
      <p:pic>
        <p:nvPicPr>
          <p:cNvPr id="9" name="Picture 8">
            <a:extLst>
              <a:ext uri="{FF2B5EF4-FFF2-40B4-BE49-F238E27FC236}">
                <a16:creationId xmlns:a16="http://schemas.microsoft.com/office/drawing/2014/main" id="{D8CE331F-B04C-4194-AB6B-A060D94385B9}"/>
              </a:ext>
            </a:extLst>
          </p:cNvPr>
          <p:cNvPicPr>
            <a:picLocks noChangeAspect="1"/>
          </p:cNvPicPr>
          <p:nvPr/>
        </p:nvPicPr>
        <p:blipFill>
          <a:blip r:embed="rId2"/>
          <a:stretch>
            <a:fillRect/>
          </a:stretch>
        </p:blipFill>
        <p:spPr>
          <a:xfrm>
            <a:off x="11370634" y="107507"/>
            <a:ext cx="536856" cy="749362"/>
          </a:xfrm>
          <a:prstGeom prst="rect">
            <a:avLst/>
          </a:prstGeom>
        </p:spPr>
      </p:pic>
    </p:spTree>
    <p:extLst>
      <p:ext uri="{BB962C8B-B14F-4D97-AF65-F5344CB8AC3E}">
        <p14:creationId xmlns:p14="http://schemas.microsoft.com/office/powerpoint/2010/main" val="244102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15E48-2FFC-4D5A-B32C-6CE94B63923C}"/>
              </a:ext>
            </a:extLst>
          </p:cNvPr>
          <p:cNvPicPr>
            <a:picLocks noChangeAspect="1"/>
          </p:cNvPicPr>
          <p:nvPr/>
        </p:nvPicPr>
        <p:blipFill>
          <a:blip r:embed="rId2"/>
          <a:stretch>
            <a:fillRect/>
          </a:stretch>
        </p:blipFill>
        <p:spPr>
          <a:xfrm>
            <a:off x="10986257" y="183331"/>
            <a:ext cx="957155" cy="1335140"/>
          </a:xfrm>
          <a:prstGeom prst="rect">
            <a:avLst/>
          </a:prstGeom>
        </p:spPr>
      </p:pic>
      <p:sp>
        <p:nvSpPr>
          <p:cNvPr id="4" name="TextBox 3">
            <a:extLst>
              <a:ext uri="{FF2B5EF4-FFF2-40B4-BE49-F238E27FC236}">
                <a16:creationId xmlns:a16="http://schemas.microsoft.com/office/drawing/2014/main" id="{0EC96465-C1CC-44F4-9761-EF4655D68FD3}"/>
              </a:ext>
            </a:extLst>
          </p:cNvPr>
          <p:cNvSpPr txBox="1"/>
          <p:nvPr/>
        </p:nvSpPr>
        <p:spPr>
          <a:xfrm>
            <a:off x="146212" y="1615185"/>
            <a:ext cx="11797200" cy="1815882"/>
          </a:xfrm>
          <a:prstGeom prst="rect">
            <a:avLst/>
          </a:prstGeom>
          <a:noFill/>
          <a:ln w="38100">
            <a:solidFill>
              <a:schemeClr val="tx1"/>
            </a:solidFill>
          </a:ln>
        </p:spPr>
        <p:txBody>
          <a:bodyPr wrap="square" lIns="91440" tIns="45720" rIns="91440" bIns="45720" rtlCol="0" anchor="t">
            <a:spAutoFit/>
          </a:bodyPr>
          <a:lstStyle/>
          <a:p>
            <a:r>
              <a:rPr lang="en-GB" b="1" u="sng" dirty="0">
                <a:latin typeface="Comic Sans MS" panose="030F0702030302020204" pitchFamily="66" charset="0"/>
              </a:rPr>
              <a:t>School Priorities 2025-26</a:t>
            </a:r>
          </a:p>
          <a:p>
            <a:endParaRPr lang="en-GB" sz="1400" dirty="0">
              <a:latin typeface="Comic Sans MS" panose="030F0702030302020204" pitchFamily="66" charset="0"/>
            </a:endParaRPr>
          </a:p>
          <a:p>
            <a:pPr marL="342900" indent="-342900">
              <a:buAutoNum type="arabicParenR"/>
            </a:pPr>
            <a:r>
              <a:rPr lang="en-GB" sz="1600" dirty="0">
                <a:latin typeface="Comic Sans MS" panose="030F0702030302020204" pitchFamily="66" charset="0"/>
              </a:rPr>
              <a:t>Ensure that monitoring, evaluation and improvement processes focus sharply on the aspects in most need of improvement</a:t>
            </a:r>
          </a:p>
          <a:p>
            <a:pPr marL="342900" indent="-342900">
              <a:buAutoNum type="arabicParenR"/>
            </a:pPr>
            <a:endParaRPr lang="en-GB" sz="1600" dirty="0">
              <a:latin typeface="Comic Sans MS" panose="030F0702030302020204" pitchFamily="66" charset="0"/>
            </a:endParaRPr>
          </a:p>
          <a:p>
            <a:pPr marL="342900" indent="-342900">
              <a:buAutoNum type="arabicParenR"/>
            </a:pPr>
            <a:r>
              <a:rPr lang="en-GB" sz="1600" dirty="0">
                <a:latin typeface="Comic Sans MS"/>
              </a:rPr>
              <a:t>Strengthen curriculum planning and provision to support pupils to develop their skills progressively over time</a:t>
            </a:r>
          </a:p>
          <a:p>
            <a:endParaRPr lang="en-GB" sz="1600" dirty="0">
              <a:latin typeface="Comic Sans MS" panose="030F0702030302020204" pitchFamily="66" charset="0"/>
            </a:endParaRPr>
          </a:p>
        </p:txBody>
      </p:sp>
    </p:spTree>
    <p:extLst>
      <p:ext uri="{BB962C8B-B14F-4D97-AF65-F5344CB8AC3E}">
        <p14:creationId xmlns:p14="http://schemas.microsoft.com/office/powerpoint/2010/main" val="929287810"/>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docProps/app.xml><?xml version="1.0" encoding="utf-8"?>
<Properties xmlns="http://schemas.openxmlformats.org/officeDocument/2006/extended-properties" xmlns:vt="http://schemas.openxmlformats.org/officeDocument/2006/docPropsVTypes">
  <TotalTime>82</TotalTime>
  <Words>889</Words>
  <Application>Microsoft Office PowerPoint</Application>
  <PresentationFormat>Widescreen</PresentationFormat>
  <Paragraphs>64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Arial,Sans-Serif</vt:lpstr>
      <vt:lpstr>Calibri</vt:lpstr>
      <vt:lpstr>Calibri Light</vt:lpstr>
      <vt:lpstr>Comic Sans MS</vt:lpstr>
      <vt:lpstr>Metropolitan</vt:lpstr>
      <vt:lpstr>PowerPoint Presentation</vt:lpstr>
      <vt:lpstr>School Context</vt:lpstr>
      <vt:lpstr>Progress against last year’s priorities 2024-25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Davies (Ysgol Penrhyn New Broughton Primary)</dc:creator>
  <cp:lastModifiedBy>B Davies (Ysgol Penrhyn New Broughton Primary)</cp:lastModifiedBy>
  <cp:revision>2</cp:revision>
  <cp:lastPrinted>2025-07-24T10:41:53Z</cp:lastPrinted>
  <dcterms:created xsi:type="dcterms:W3CDTF">2022-06-27T16:11:11Z</dcterms:created>
  <dcterms:modified xsi:type="dcterms:W3CDTF">2025-07-24T11:34:26Z</dcterms:modified>
</cp:coreProperties>
</file>